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1" r:id="rId2"/>
    <p:sldId id="310" r:id="rId3"/>
    <p:sldId id="331" r:id="rId4"/>
    <p:sldId id="262" r:id="rId5"/>
    <p:sldId id="285" r:id="rId6"/>
    <p:sldId id="286" r:id="rId7"/>
    <p:sldId id="287" r:id="rId8"/>
    <p:sldId id="290" r:id="rId9"/>
    <p:sldId id="289" r:id="rId10"/>
    <p:sldId id="275" r:id="rId11"/>
    <p:sldId id="276" r:id="rId12"/>
    <p:sldId id="277" r:id="rId13"/>
    <p:sldId id="307" r:id="rId14"/>
    <p:sldId id="308" r:id="rId15"/>
    <p:sldId id="279" r:id="rId16"/>
    <p:sldId id="332" r:id="rId17"/>
    <p:sldId id="281" r:id="rId18"/>
    <p:sldId id="317" r:id="rId19"/>
    <p:sldId id="288" r:id="rId20"/>
    <p:sldId id="291" r:id="rId21"/>
    <p:sldId id="324" r:id="rId22"/>
    <p:sldId id="322" r:id="rId23"/>
    <p:sldId id="295" r:id="rId24"/>
    <p:sldId id="326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4" r:id="rId33"/>
    <p:sldId id="343" r:id="rId34"/>
    <p:sldId id="353" r:id="rId35"/>
    <p:sldId id="354" r:id="rId36"/>
    <p:sldId id="327" r:id="rId37"/>
    <p:sldId id="328" r:id="rId38"/>
    <p:sldId id="329" r:id="rId39"/>
    <p:sldId id="330" r:id="rId40"/>
    <p:sldId id="333" r:id="rId41"/>
    <p:sldId id="302" r:id="rId42"/>
    <p:sldId id="303" r:id="rId43"/>
    <p:sldId id="304" r:id="rId44"/>
    <p:sldId id="345" r:id="rId45"/>
    <p:sldId id="349" r:id="rId46"/>
    <p:sldId id="336" r:id="rId47"/>
    <p:sldId id="346" r:id="rId48"/>
    <p:sldId id="347" r:id="rId49"/>
    <p:sldId id="348" r:id="rId50"/>
    <p:sldId id="350" r:id="rId51"/>
    <p:sldId id="351" r:id="rId52"/>
    <p:sldId id="352" r:id="rId53"/>
    <p:sldId id="293" r:id="rId54"/>
    <p:sldId id="266" r:id="rId55"/>
    <p:sldId id="325" r:id="rId5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9650" autoAdjust="0"/>
  </p:normalViewPr>
  <p:slideViewPr>
    <p:cSldViewPr snapToGrid="0" snapToObjects="1">
      <p:cViewPr varScale="1">
        <p:scale>
          <a:sx n="59" d="100"/>
          <a:sy n="59" d="100"/>
        </p:scale>
        <p:origin x="-904" y="-112"/>
      </p:cViewPr>
      <p:guideLst>
        <p:guide orient="horz" pos="217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9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1A233-F3CE-5848-A74F-81DA1E4A2BDD}" type="datetimeFigureOut">
              <a:rPr lang="en-US" smtClean="0"/>
              <a:t>3/27/13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34DDE-0CAF-8043-89DB-76E20C574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718B3-BE19-4880-854D-0C0E6D85774C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15281-3A8F-4707-BAA6-23BE66E7B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85E93-B15B-4135-B369-7673AA6503DD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D6E64-E6A4-4CE7-B25B-BE3C31049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627B1-E143-401B-AB8E-D16811649963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FAB0C-6C04-483D-8972-EFECD2C8A5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39D35-1808-4782-90BB-FF7C0975A3D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BCD3D-FD2C-4A6E-A07A-585981C25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B953E-8BF6-4761-AB0B-C8C8CAB7F652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C44FE-15DC-4DDB-9A89-34440473F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40B0F-E0A2-4DBA-92B5-573FC15B5A7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784E9-0A68-486F-BA80-48AF58CB2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E5C12-C9EF-4DE1-83D8-762282E6571D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8E186-90B6-4EE6-96F9-D195F8426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6F714-E9C3-42EF-80BF-DCACDF26BBE3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BD1B7-F7B3-4A19-B9A7-C8901DC55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0A684-8237-4488-9EE7-725B89870BC6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9235F-B2EC-4402-894E-A2DB4ABB1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A1289-54DA-4711-9DE2-6A8D047889EE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F0D9F-4B5E-4E79-A8A8-741F88D47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62857-56AC-430E-872E-92CC2C195F58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48E52-05FE-4396-824B-E3480C46D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2E5AFD-32A8-47BA-B2EC-E6E30958E520}" type="datetimeFigureOut">
              <a:rPr lang="en-US"/>
              <a:pPr>
                <a:defRPr/>
              </a:pPr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2FED03-0A06-4378-985B-0439BBCBC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RestApiTutorial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hyperlink" Target="https://github.com/RestExpress/RestExpress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5" Type="http://schemas.openxmlformats.org/officeDocument/2006/relationships/hyperlink" Target="http://githubenterprise.pearson.com/openclass-gettingstarted/Getting-Started-Guide" TargetMode="External"/><Relationship Id="rId6" Type="http://schemas.openxmlformats.org/officeDocument/2006/relationships/hyperlink" Target="http://githubenterprise.pearson.com/openclass-gettingstarted/RestExpress-Scaffol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ode.pearson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githubenterprise.pearson.com/FREDTA2/subpub-java" TargetMode="External"/><Relationship Id="rId5" Type="http://schemas.openxmlformats.org/officeDocument/2006/relationships/hyperlink" Target="http://githubenterprise.pearson.com/openclass-gettingstarted/RestExpress-Publisher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githubenterprise.pearson.com/FREDTA2/RestExpress-SubPub-Plugin" TargetMode="External"/><Relationship Id="rId5" Type="http://schemas.openxmlformats.org/officeDocument/2006/relationships/hyperlink" Target="http://githubenterprise.pearson.com/openclass-gettingstarted/RestExpress-Subscriber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example.com/customers?filter=city::Denver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example.com/customers?filter=city::Denver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tfredrich/Domain-Eventing" TargetMode="External"/><Relationship Id="rId12" Type="http://schemas.openxmlformats.org/officeDocument/2006/relationships/hyperlink" Target="https://github.com/RestExpress/HyperExpress" TargetMode="External"/><Relationship Id="rId13" Type="http://schemas.openxmlformats.org/officeDocument/2006/relationships/hyperlink" Target="https://github.com/RestExpress" TargetMode="External"/><Relationship Id="rId14" Type="http://schemas.openxmlformats.org/officeDocument/2006/relationships/hyperlink" Target="https://github.com/RestExpress/RestExpress-Scaffol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netty.io/" TargetMode="External"/><Relationship Id="rId5" Type="http://schemas.openxmlformats.org/officeDocument/2006/relationships/hyperlink" Target="http://code.google.com/p/google-gson/" TargetMode="External"/><Relationship Id="rId6" Type="http://schemas.openxmlformats.org/officeDocument/2006/relationships/hyperlink" Target="http://xstream.codehaus.org/" TargetMode="External"/><Relationship Id="rId7" Type="http://schemas.openxmlformats.org/officeDocument/2006/relationships/hyperlink" Target="http://code.google.com/p/morphia/" TargetMode="External"/><Relationship Id="rId8" Type="http://schemas.openxmlformats.org/officeDocument/2006/relationships/hyperlink" Target="https://github.com/mongodb/mongo-java-driver/downloads" TargetMode="External"/><Relationship Id="rId9" Type="http://schemas.openxmlformats.org/officeDocument/2006/relationships/hyperlink" Target="https://github.com/RestExpress/Syntaxe" TargetMode="External"/><Relationship Id="rId10" Type="http://schemas.openxmlformats.org/officeDocument/2006/relationships/hyperlink" Target="https://github.com/tfredrich/DateAdapterJ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RestApiTutorial.com/" TargetMode="External"/><Relationship Id="rId5" Type="http://schemas.openxmlformats.org/officeDocument/2006/relationships/hyperlink" Target="https://github.com/RestExpress/RestExpress/wiki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example.com/orders/42" TargetMode="External"/><Relationship Id="rId5" Type="http://schemas.openxmlformats.org/officeDocument/2006/relationships/hyperlink" Target="http://example.com/customers/42/orders" TargetMode="External"/><Relationship Id="rId6" Type="http://schemas.openxmlformats.org/officeDocument/2006/relationships/hyperlink" Target="http://example.com/orders/42/line-items/33" TargetMode="External"/><Relationship Id="rId7" Type="http://schemas.openxmlformats.org/officeDocument/2006/relationships/hyperlink" Target="http://example.com/processes/annual-tax-increase/2012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example.com/customers/43" TargetMode="External"/><Relationship Id="rId5" Type="http://schemas.openxmlformats.org/officeDocument/2006/relationships/hyperlink" Target="http://example.com/customers/42" TargetMode="External"/><Relationship Id="rId6" Type="http://schemas.openxmlformats.org/officeDocument/2006/relationships/hyperlink" Target="http://example.com/customers/42/orders/33" TargetMode="External"/><Relationship Id="rId7" Type="http://schemas.openxmlformats.org/officeDocument/2006/relationships/hyperlink" Target="http://example.com/customers/32/orders/33/line-items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39775" y="1985963"/>
            <a:ext cx="7415213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b="1" dirty="0" smtClean="0">
                <a:solidFill>
                  <a:srgbClr val="558ED5"/>
                </a:solidFill>
                <a:latin typeface="Verdana" pitchFamily="34" charset="0"/>
              </a:rPr>
              <a:t>Tech Stack Boot Camp</a:t>
            </a:r>
          </a:p>
          <a:p>
            <a:r>
              <a:rPr lang="en-US" sz="3200" b="1" dirty="0" smtClean="0">
                <a:solidFill>
                  <a:srgbClr val="558ED5"/>
                </a:solidFill>
                <a:latin typeface="Verdana" pitchFamily="34" charset="0"/>
              </a:rPr>
              <a:t>Day 1</a:t>
            </a:r>
            <a:endParaRPr lang="en-US" sz="3200" b="1" dirty="0">
              <a:solidFill>
                <a:srgbClr val="558ED5"/>
              </a:solidFill>
              <a:latin typeface="Verdana" pitchFamily="34" charset="0"/>
            </a:endParaRPr>
          </a:p>
          <a:p>
            <a:endParaRPr lang="en-US" sz="2000" dirty="0" smtClean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REST, </a:t>
            </a:r>
            <a:r>
              <a:rPr lang="en-US" sz="2000" dirty="0" err="1" smtClean="0">
                <a:latin typeface="Verdana" pitchFamily="34" charset="0"/>
              </a:rPr>
              <a:t>RestExpress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Eventing</a:t>
            </a:r>
            <a:r>
              <a:rPr lang="en-US" sz="2000" dirty="0" smtClean="0">
                <a:latin typeface="Verdana" pitchFamily="34" charset="0"/>
              </a:rPr>
              <a:t> &amp; </a:t>
            </a:r>
            <a:r>
              <a:rPr lang="en-US" sz="2000" dirty="0" err="1" smtClean="0">
                <a:latin typeface="Verdana" pitchFamily="34" charset="0"/>
              </a:rPr>
              <a:t>SubPub</a:t>
            </a:r>
            <a:endParaRPr lang="en-US" sz="2000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Stateless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contains no client state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Each request contains enough context to process the message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Self-descriptive messages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Any session state is held on the client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Client-Server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Assume a disconnected system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Separation of concerns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Uniform interface links the two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399" y="3510843"/>
            <a:ext cx="2979016" cy="25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37" y="2761849"/>
            <a:ext cx="5276955" cy="3385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Cacheable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responses (representations) are cacheable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Implicitly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Explicitly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Negotiated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Layered System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 can’t assume direct connection to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Software or hardware intermediaries may exist between client and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Improves scalability</a:t>
            </a:r>
            <a:endParaRPr lang="en-US" sz="2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Code on Demand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Server can temporarily extend client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Transfer logic to client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 executes logic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Java applets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Executable JavaScript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The only optional constraint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91" y="3857883"/>
            <a:ext cx="4463847" cy="19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Before REST (e.g. SOAP-RPC)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Customer Management Service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addNewCustomer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getCustomerList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getCustomerInfo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updateCustomer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deleteCustomer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Order Management Service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createOrder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updateOrder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getOrderList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getOrderInfo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cancelOrder</a:t>
            </a:r>
            <a:r>
              <a:rPr lang="en-US" sz="2000" dirty="0" smtClean="0">
                <a:latin typeface="Verdana" pitchFamily="34" charset="0"/>
              </a:rPr>
              <a:t>()</a:t>
            </a:r>
            <a:endParaRPr lang="en-US" sz="2000" dirty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addOrderItem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removeOrderItem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129" y="2861920"/>
            <a:ext cx="3905696" cy="28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stif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9" y="921024"/>
            <a:ext cx="7949196" cy="5535845"/>
          </a:xfrm>
          <a:prstGeom prst="rect">
            <a:avLst/>
          </a:prstGeom>
        </p:spPr>
      </p:pic>
      <p:pic>
        <p:nvPicPr>
          <p:cNvPr id="14" name="Picture 13" descr="restifi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07" y="921024"/>
            <a:ext cx="3889580" cy="2823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7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REST API Best Practices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Use HTTP verbs to mean something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 (read)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PUT (update)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DELETE (uh… delete/remove)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 (create, plus others)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OPTIONS (for documentation)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Sensible, hierarchical resource names (nouns only)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Return JSON (also support XML)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Fine-grained resources (with CRUD, if applicable)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Support caching (via returned HTTP headers)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Support pagination (limit, offset, with sensible limit default)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Embrace connectedness (HATEOAS)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 headers on create (minimal)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See </a:t>
            </a:r>
            <a:r>
              <a:rPr lang="en-US" sz="2000" dirty="0" smtClean="0">
                <a:latin typeface="Verdana" pitchFamily="34" charset="0"/>
                <a:hlinkClick r:id="rId4"/>
              </a:rPr>
              <a:t>http://www.RestApiTutorial.com</a:t>
            </a:r>
            <a:r>
              <a:rPr lang="en-US" sz="2000" dirty="0" smtClean="0">
                <a:latin typeface="Verdana" pitchFamily="34" charset="0"/>
              </a:rPr>
              <a:t> Best Practices Guide</a:t>
            </a:r>
          </a:p>
        </p:txBody>
      </p:sp>
    </p:spTree>
    <p:extLst>
      <p:ext uri="{BB962C8B-B14F-4D97-AF65-F5344CB8AC3E}">
        <p14:creationId xmlns:p14="http://schemas.microsoft.com/office/powerpoint/2010/main" val="82989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RestExpress</a:t>
            </a:r>
            <a:endParaRPr lang="en-US" dirty="0"/>
          </a:p>
        </p:txBody>
      </p:sp>
      <p:pic>
        <p:nvPicPr>
          <p:cNvPr id="8" name="Picture 7" descr="RESTExpress-pwdBy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79" y="3804644"/>
            <a:ext cx="2538685" cy="1232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30255" y="5194348"/>
            <a:ext cx="491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https://github.com/RestExpress/</a:t>
            </a:r>
            <a:r>
              <a:rPr lang="en-US" dirty="0" smtClean="0">
                <a:hlinkClick r:id="rId5"/>
              </a:rPr>
              <a:t>RestExpress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40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13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3" y="3675397"/>
            <a:ext cx="1978900" cy="2348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What is </a:t>
            </a:r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?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Simplest thing that could possibly work…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Java-based REST framework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For JSON &amp; XML CRUD-style services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Uses </a:t>
            </a:r>
            <a:r>
              <a:rPr lang="en-US" sz="2000" dirty="0" err="1">
                <a:latin typeface="Verdana" pitchFamily="34" charset="0"/>
              </a:rPr>
              <a:t>Netty</a:t>
            </a:r>
            <a:r>
              <a:rPr lang="en-US" sz="2000" dirty="0">
                <a:latin typeface="Verdana" pitchFamily="34" charset="0"/>
              </a:rPr>
              <a:t> NIO framework as its HTTP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Convention </a:t>
            </a:r>
            <a:r>
              <a:rPr lang="en-US" sz="2000" dirty="0">
                <a:latin typeface="Verdana" pitchFamily="34" charset="0"/>
              </a:rPr>
              <a:t>over </a:t>
            </a:r>
            <a:r>
              <a:rPr lang="en-US" sz="2000" dirty="0" smtClean="0">
                <a:latin typeface="Verdana" pitchFamily="34" charset="0"/>
              </a:rPr>
              <a:t>configuration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ISO8601 </a:t>
            </a:r>
            <a:r>
              <a:rPr lang="en-US" sz="2000" dirty="0">
                <a:latin typeface="Verdana" pitchFamily="34" charset="0"/>
              </a:rPr>
              <a:t>time point handling in JSON/</a:t>
            </a:r>
            <a:r>
              <a:rPr lang="en-US" sz="2000" dirty="0" smtClean="0">
                <a:latin typeface="Verdana" pitchFamily="34" charset="0"/>
              </a:rPr>
              <a:t>XML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912" y="5109765"/>
            <a:ext cx="974602" cy="975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754" y="4598880"/>
            <a:ext cx="8128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135" y="5179745"/>
            <a:ext cx="13589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202" y="4362048"/>
            <a:ext cx="2825406" cy="790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3903" y="3135502"/>
            <a:ext cx="1881538" cy="1040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754" y="3550107"/>
            <a:ext cx="1934528" cy="683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5016335"/>
            <a:ext cx="2511220" cy="12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2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ExpressFrameworkCompon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" y="-100155"/>
            <a:ext cx="8829394" cy="682271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5" name="Picture 6" descr="TechSumm_ppt_bkgrd_Other_test_Part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bootcamp_bann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8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8320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 Minimal </a:t>
            </a:r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Server</a:t>
            </a:r>
            <a:endParaRPr lang="en-US" sz="2400" b="1" dirty="0">
              <a:latin typeface="Verdana" pitchFamily="34" charset="0"/>
            </a:endParaRPr>
          </a:p>
          <a:p>
            <a:r>
              <a:rPr lang="en-US" sz="1200" dirty="0" smtClean="0">
                <a:solidFill>
                  <a:srgbClr val="3366FF"/>
                </a:solidFill>
                <a:latin typeface="Verdana" pitchFamily="34" charset="0"/>
              </a:rPr>
              <a:t>public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class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smtClean="0">
                <a:latin typeface="Verdana" pitchFamily="34" charset="0"/>
              </a:rPr>
              <a:t>Echo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public static </a:t>
            </a:r>
            <a:r>
              <a:rPr lang="en-US" sz="1200" dirty="0">
                <a:solidFill>
                  <a:srgbClr val="008000"/>
                </a:solidFill>
                <a:latin typeface="Verdana" pitchFamily="34" charset="0"/>
              </a:rPr>
              <a:t>void </a:t>
            </a:r>
            <a:r>
              <a:rPr lang="en-US" sz="1200" dirty="0">
                <a:latin typeface="Verdana" pitchFamily="34" charset="0"/>
              </a:rPr>
              <a:t>main(String[] </a:t>
            </a:r>
            <a:r>
              <a:rPr lang="en-US" sz="1200" dirty="0" err="1" smtClean="0">
                <a:latin typeface="Verdana" pitchFamily="34" charset="0"/>
              </a:rPr>
              <a:t>args</a:t>
            </a:r>
            <a:r>
              <a:rPr lang="en-US" sz="1200" dirty="0" smtClean="0">
                <a:latin typeface="Verdana" pitchFamily="34" charset="0"/>
              </a:rPr>
              <a:t>) {</a:t>
            </a:r>
          </a:p>
          <a:p>
            <a:r>
              <a:rPr lang="en-US" sz="1200" dirty="0" smtClean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RestExpress</a:t>
            </a:r>
            <a:r>
              <a:rPr lang="en-US" sz="1200" dirty="0">
                <a:latin typeface="Verdana" pitchFamily="34" charset="0"/>
              </a:rPr>
              <a:t> server =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new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RestExpress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 smtClean="0">
                <a:latin typeface="Verdana" pitchFamily="34" charset="0"/>
              </a:rPr>
              <a:t>);</a:t>
            </a:r>
            <a:endParaRPr lang="en-US" sz="1200" dirty="0">
              <a:latin typeface="Verdana" pitchFamily="34" charset="0"/>
            </a:endParaRP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</a:t>
            </a:r>
            <a:r>
              <a:rPr lang="en-US" sz="1200" b="1" dirty="0" err="1">
                <a:latin typeface="Verdana" pitchFamily="34" charset="0"/>
              </a:rPr>
              <a:t>uri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"/echo"</a:t>
            </a:r>
            <a:r>
              <a:rPr lang="en-US" sz="1200" dirty="0">
                <a:latin typeface="Verdana" pitchFamily="34" charset="0"/>
              </a:rPr>
              <a:t>,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new</a:t>
            </a:r>
            <a:r>
              <a:rPr lang="en-US" sz="1200" dirty="0">
                <a:latin typeface="Verdana" pitchFamily="34" charset="0"/>
              </a:rPr>
              <a:t> Object(</a:t>
            </a:r>
            <a:r>
              <a:rPr lang="en-US" sz="1200" dirty="0" smtClean="0">
                <a:latin typeface="Verdana" pitchFamily="34" charset="0"/>
              </a:rPr>
              <a:t>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public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Verdana" pitchFamily="34" charset="0"/>
              </a:rPr>
              <a:t>String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b="1" dirty="0">
                <a:latin typeface="Verdana" pitchFamily="34" charset="0"/>
              </a:rPr>
              <a:t>read</a:t>
            </a:r>
            <a:r>
              <a:rPr lang="en-US" sz="1200" dirty="0">
                <a:latin typeface="Verdana" pitchFamily="34" charset="0"/>
              </a:rPr>
              <a:t>(Request </a:t>
            </a:r>
            <a:r>
              <a:rPr lang="en-US" sz="1200" dirty="0" smtClean="0">
                <a:latin typeface="Verdana" pitchFamily="34" charset="0"/>
              </a:rPr>
              <a:t>request, </a:t>
            </a:r>
            <a:r>
              <a:rPr lang="en-US" sz="1200" dirty="0">
                <a:latin typeface="Verdana" pitchFamily="34" charset="0"/>
              </a:rPr>
              <a:t>Response </a:t>
            </a:r>
            <a:r>
              <a:rPr lang="en-US" sz="1200" dirty="0" smtClean="0">
                <a:latin typeface="Verdana" pitchFamily="34" charset="0"/>
              </a:rPr>
              <a:t>response)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String value = </a:t>
            </a:r>
            <a:r>
              <a:rPr lang="en-US" sz="1200" dirty="0" err="1" smtClean="0">
                <a:latin typeface="Verdana" pitchFamily="34" charset="0"/>
              </a:rPr>
              <a:t>request.getRawHeader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"echo"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 err="1" smtClean="0">
                <a:latin typeface="Verdana" pitchFamily="34" charset="0"/>
              </a:rPr>
              <a:t>response.setContentType</a:t>
            </a:r>
            <a:r>
              <a:rPr lang="en-US" sz="1200" dirty="0" smtClean="0">
                <a:latin typeface="Verdana" pitchFamily="34" charset="0"/>
              </a:rPr>
              <a:t>(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"text/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xml"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if</a:t>
            </a:r>
            <a:r>
              <a:rPr lang="en-US" sz="1200" dirty="0">
                <a:latin typeface="Verdana" pitchFamily="34" charset="0"/>
              </a:rPr>
              <a:t> (value ==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null</a:t>
            </a:r>
            <a:r>
              <a:rPr lang="en-US" sz="1200" dirty="0" smtClean="0">
                <a:latin typeface="Verdana" pitchFamily="34" charset="0"/>
              </a:rPr>
              <a:t>)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return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&lt;echo&gt;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&lt;error&gt;no value specified&lt;/error&gt;&lt;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/echo&gt;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>
                <a:latin typeface="Verdana" pitchFamily="34" charset="0"/>
              </a:rPr>
              <a:t>;</a:t>
            </a:r>
          </a:p>
          <a:p>
            <a:r>
              <a:rPr lang="en-US" sz="1200" dirty="0">
                <a:latin typeface="Verdana" pitchFamily="34" charset="0"/>
              </a:rPr>
              <a:t>                }</a:t>
            </a:r>
          </a:p>
          <a:p>
            <a:r>
              <a:rPr lang="en-US" sz="1200" dirty="0">
                <a:latin typeface="Verdana" pitchFamily="34" charset="0"/>
              </a:rPr>
              <a:t>                </a:t>
            </a:r>
            <a:r>
              <a:rPr lang="en-US" sz="1200" dirty="0" smtClean="0">
                <a:solidFill>
                  <a:srgbClr val="3366FF"/>
                </a:solidFill>
                <a:latin typeface="Verdana" pitchFamily="34" charset="0"/>
              </a:rPr>
              <a:t>else</a:t>
            </a:r>
            <a:r>
              <a:rPr lang="en-US" sz="1200" dirty="0" smtClean="0">
                <a:latin typeface="Verdana" pitchFamily="34" charset="0"/>
              </a:rPr>
              <a:t> {</a:t>
            </a:r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            </a:t>
            </a:r>
            <a:r>
              <a:rPr lang="en-US" sz="1200" dirty="0">
                <a:solidFill>
                  <a:srgbClr val="3366FF"/>
                </a:solidFill>
                <a:latin typeface="Verdana" pitchFamily="34" charset="0"/>
              </a:rPr>
              <a:t>return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String.format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&lt;echo&gt;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&lt;value&gt;%s&lt;/value&gt;&lt;</a:t>
            </a:r>
            <a:r>
              <a:rPr lang="en-US" sz="1200" dirty="0" smtClean="0">
                <a:solidFill>
                  <a:srgbClr val="FF0000"/>
                </a:solidFill>
                <a:latin typeface="Verdana" pitchFamily="34" charset="0"/>
              </a:rPr>
              <a:t>/echo&gt;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"</a:t>
            </a:r>
            <a:r>
              <a:rPr lang="en-US" sz="1200" dirty="0">
                <a:latin typeface="Verdana" pitchFamily="34" charset="0"/>
              </a:rPr>
              <a:t>, value);</a:t>
            </a:r>
          </a:p>
          <a:p>
            <a:r>
              <a:rPr lang="en-US" sz="1200" dirty="0">
                <a:latin typeface="Verdana" pitchFamily="34" charset="0"/>
              </a:rPr>
              <a:t>                }</a:t>
            </a:r>
          </a:p>
          <a:p>
            <a:r>
              <a:rPr lang="en-US" sz="1200" dirty="0">
                <a:latin typeface="Verdana" pitchFamily="34" charset="0"/>
              </a:rPr>
              <a:t>            }</a:t>
            </a:r>
          </a:p>
          <a:p>
            <a:r>
              <a:rPr lang="en-US" sz="1200" dirty="0">
                <a:latin typeface="Verdana" pitchFamily="34" charset="0"/>
              </a:rPr>
              <a:t>        })</a:t>
            </a:r>
          </a:p>
          <a:p>
            <a:r>
              <a:rPr lang="en-US" sz="1200" dirty="0">
                <a:latin typeface="Verdana" pitchFamily="34" charset="0"/>
              </a:rPr>
              <a:t>        .method(</a:t>
            </a:r>
            <a:r>
              <a:rPr lang="en-US" sz="1200" dirty="0" err="1">
                <a:solidFill>
                  <a:srgbClr val="000090"/>
                </a:solidFill>
                <a:latin typeface="Verdana" pitchFamily="34" charset="0"/>
              </a:rPr>
              <a:t>HttpMethod.GET</a:t>
            </a:r>
            <a:r>
              <a:rPr lang="en-US" sz="1200" dirty="0">
                <a:latin typeface="Verdana" pitchFamily="34" charset="0"/>
              </a:rPr>
              <a:t>)</a:t>
            </a:r>
          </a:p>
          <a:p>
            <a:r>
              <a:rPr lang="en-US" sz="1200" dirty="0">
                <a:latin typeface="Verdana" pitchFamily="34" charset="0"/>
              </a:rPr>
              <a:t>        .</a:t>
            </a:r>
            <a:r>
              <a:rPr lang="en-US" sz="1200" dirty="0" err="1">
                <a:latin typeface="Verdana" pitchFamily="34" charset="0"/>
              </a:rPr>
              <a:t>noSerialization</a:t>
            </a:r>
            <a:r>
              <a:rPr lang="en-US" sz="1200" dirty="0">
                <a:latin typeface="Verdana" pitchFamily="34" charset="0"/>
              </a:rPr>
              <a:t>();</a:t>
            </a:r>
          </a:p>
          <a:p>
            <a:endParaRPr lang="en-US" sz="1200" dirty="0">
              <a:latin typeface="Verdana" pitchFamily="34" charset="0"/>
            </a:endParaRP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server.bind</a:t>
            </a:r>
            <a:r>
              <a:rPr lang="en-US" sz="1200" dirty="0">
                <a:latin typeface="Verdana" pitchFamily="34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Verdana" pitchFamily="34" charset="0"/>
              </a:rPr>
              <a:t>8000</a:t>
            </a:r>
            <a:r>
              <a:rPr lang="en-US" sz="1200" dirty="0">
                <a:latin typeface="Verdana" pitchFamily="34" charset="0"/>
              </a:rPr>
              <a:t>);</a:t>
            </a:r>
          </a:p>
          <a:p>
            <a:r>
              <a:rPr lang="en-US" sz="1200" dirty="0">
                <a:latin typeface="Verdana" pitchFamily="34" charset="0"/>
              </a:rPr>
              <a:t>        </a:t>
            </a:r>
            <a:r>
              <a:rPr lang="en-US" sz="1200" dirty="0" err="1">
                <a:latin typeface="Verdana" pitchFamily="34" charset="0"/>
              </a:rPr>
              <a:t>server.awaitShutdown</a:t>
            </a:r>
            <a:r>
              <a:rPr lang="en-US" sz="1200" dirty="0">
                <a:latin typeface="Verdana" pitchFamily="34" charset="0"/>
              </a:rPr>
              <a:t>();</a:t>
            </a:r>
          </a:p>
          <a:p>
            <a:r>
              <a:rPr lang="en-US" sz="1200" dirty="0">
                <a:latin typeface="Verdana" pitchFamily="34" charset="0"/>
              </a:rPr>
              <a:t>    </a:t>
            </a:r>
            <a:r>
              <a:rPr lang="en-US" sz="1200" dirty="0" smtClean="0">
                <a:latin typeface="Verdana" pitchFamily="34" charset="0"/>
              </a:rPr>
              <a:t>}</a:t>
            </a:r>
          </a:p>
          <a:p>
            <a:r>
              <a:rPr lang="en-US" sz="1200" dirty="0" smtClean="0">
                <a:latin typeface="Verdan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728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8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 Little About 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Todd Fredrich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Product Architect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Pearson eCollege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Java guy since 1998…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C/C++ before that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10+ years of services experience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SOAP over JMS anyone?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Axis/Axis2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4+ years REST-</a:t>
            </a:r>
            <a:r>
              <a:rPr lang="en-US" sz="2000" dirty="0" err="1" smtClean="0">
                <a:latin typeface="Verdana" pitchFamily="34" charset="0"/>
              </a:rPr>
              <a:t>ish</a:t>
            </a:r>
            <a:r>
              <a:rPr lang="en-US" sz="2000" dirty="0" smtClean="0">
                <a:latin typeface="Verdana" pitchFamily="34" charset="0"/>
              </a:rPr>
              <a:t> experience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795" y="1382589"/>
            <a:ext cx="2530037" cy="37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61" y="2993733"/>
            <a:ext cx="3328764" cy="3326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Our Project: Little-LMS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Everyone here knows the domain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New technology stack is hard enough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3 domain objects: Student, Course, Enrollment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CRUD in 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validation (“</a:t>
            </a:r>
            <a:r>
              <a:rPr lang="en-US" sz="2000" dirty="0" err="1" smtClean="0">
                <a:latin typeface="Verdana" pitchFamily="34" charset="0"/>
              </a:rPr>
              <a:t>requiredness</a:t>
            </a:r>
            <a:r>
              <a:rPr lang="en-US" sz="2000" dirty="0" smtClean="0">
                <a:latin typeface="Verdana" pitchFamily="34" charset="0"/>
              </a:rPr>
              <a:t>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Error handling (proper HTTP statuses)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</a:t>
            </a:r>
            <a:r>
              <a:rPr lang="en-US" sz="2000" dirty="0" smtClean="0">
                <a:latin typeface="Verdana" pitchFamily="34" charset="0"/>
              </a:rPr>
              <a:t>aching support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 header on create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Pagination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Sorting &amp; </a:t>
            </a:r>
            <a:r>
              <a:rPr lang="en-US" sz="2000" dirty="0" smtClean="0">
                <a:latin typeface="Verdana" pitchFamily="34" charset="0"/>
              </a:rPr>
              <a:t>filtering</a:t>
            </a:r>
            <a:endParaRPr lang="en-US" sz="2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3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Phase 1: Courses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object: Course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 (is supplied by </a:t>
            </a:r>
            <a:r>
              <a:rPr lang="en-US" sz="2000" dirty="0" err="1" smtClean="0">
                <a:latin typeface="Verdana" pitchFamily="34" charset="0"/>
              </a:rPr>
              <a:t>AbsractLinkableEntity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Name, required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Description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 /courses.{format}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GET, PUT, DELETE /courses/{</a:t>
            </a:r>
            <a:r>
              <a:rPr lang="en-US" sz="2000" dirty="0" err="1" smtClean="0">
                <a:latin typeface="Verdana" pitchFamily="34" charset="0"/>
              </a:rPr>
              <a:t>courseId</a:t>
            </a:r>
            <a:r>
              <a:rPr lang="en-US" sz="2000" dirty="0" smtClean="0">
                <a:latin typeface="Verdana" pitchFamily="34" charset="0"/>
              </a:rPr>
              <a:t>}.{format}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2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2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6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pic>
        <p:nvPicPr>
          <p:cNvPr id="2" name="Picture 1" descr="octoca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57" y="4180806"/>
            <a:ext cx="2094901" cy="2094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31085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Starting a Project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Getting Started Guide:</a:t>
            </a:r>
            <a:endParaRPr lang="en-US" sz="2000" dirty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5"/>
              </a:rPr>
              <a:t>http://githubenterprise.pearson.com/openclass-gettingstarted/Getting-Started-</a:t>
            </a:r>
            <a:r>
              <a:rPr lang="en-US" sz="2000" dirty="0" smtClean="0">
                <a:latin typeface="Verdana" pitchFamily="34" charset="0"/>
                <a:hlinkClick r:id="rId5"/>
              </a:rPr>
              <a:t>Guide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Maven </a:t>
            </a:r>
            <a:r>
              <a:rPr lang="en-US" sz="2000" dirty="0" err="1" smtClean="0">
                <a:latin typeface="Verdana" pitchFamily="34" charset="0"/>
              </a:rPr>
              <a:t>settings.xml</a:t>
            </a:r>
            <a:r>
              <a:rPr lang="en-US" sz="2000" dirty="0" smtClean="0">
                <a:latin typeface="Verdana" pitchFamily="34" charset="0"/>
              </a:rPr>
              <a:t> file</a:t>
            </a:r>
          </a:p>
          <a:p>
            <a:endParaRPr lang="en-US" sz="16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Verdana" pitchFamily="34" charset="0"/>
              </a:rPr>
              <a:t>Normally: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r>
              <a:rPr lang="en-US" sz="2000" dirty="0" smtClean="0">
                <a:latin typeface="Verdana" pitchFamily="34" charset="0"/>
              </a:rPr>
              <a:t> Scaffolding Project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6"/>
              </a:rPr>
              <a:t>http://githubenterprise.pearson.com/openclass-gettingstarted/RestExpress-</a:t>
            </a:r>
            <a:r>
              <a:rPr lang="en-US" sz="2000" dirty="0" smtClean="0">
                <a:latin typeface="Verdana" pitchFamily="34" charset="0"/>
                <a:hlinkClick r:id="rId6"/>
              </a:rPr>
              <a:t>Scaffold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mvn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archetype:generate</a:t>
            </a:r>
            <a:r>
              <a:rPr lang="en-US" sz="2000" dirty="0" smtClean="0">
                <a:latin typeface="Verdana" pitchFamily="34" charset="0"/>
              </a:rPr>
              <a:t> –</a:t>
            </a:r>
            <a:r>
              <a:rPr lang="en-US" sz="2000" dirty="0" err="1" smtClean="0">
                <a:latin typeface="Verdana" pitchFamily="34" charset="0"/>
              </a:rPr>
              <a:t>DarchetypeCatalog</a:t>
            </a:r>
            <a:r>
              <a:rPr lang="en-US" sz="2000" dirty="0" smtClean="0">
                <a:latin typeface="Verdana" pitchFamily="34" charset="0"/>
              </a:rPr>
              <a:t>=local</a:t>
            </a:r>
          </a:p>
        </p:txBody>
      </p:sp>
    </p:spTree>
    <p:extLst>
      <p:ext uri="{BB962C8B-B14F-4D97-AF65-F5344CB8AC3E}">
        <p14:creationId xmlns:p14="http://schemas.microsoft.com/office/powerpoint/2010/main" val="12660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Touch Points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Routes (</a:t>
            </a:r>
            <a:r>
              <a:rPr lang="en-US" sz="2000" dirty="0" err="1" smtClean="0">
                <a:latin typeface="Verdana" pitchFamily="34" charset="0"/>
              </a:rPr>
              <a:t>Routes.java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Controller (e.g. </a:t>
            </a:r>
            <a:r>
              <a:rPr lang="en-US" sz="2000" dirty="0" err="1" smtClean="0">
                <a:latin typeface="Verdana" pitchFamily="34" charset="0"/>
              </a:rPr>
              <a:t>CourseController.java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Service (e.g. </a:t>
            </a:r>
            <a:r>
              <a:rPr lang="en-US" sz="2000" dirty="0" err="1" smtClean="0">
                <a:latin typeface="Verdana" pitchFamily="34" charset="0"/>
              </a:rPr>
              <a:t>CourseService.java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Repository (e.g. </a:t>
            </a:r>
            <a:r>
              <a:rPr lang="en-US" sz="2000" dirty="0" err="1" smtClean="0">
                <a:latin typeface="Verdana" pitchFamily="34" charset="0"/>
              </a:rPr>
              <a:t>MongodbCourseRepository.java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Add </a:t>
            </a:r>
            <a:r>
              <a:rPr lang="en-US" sz="2000" dirty="0" err="1" smtClean="0">
                <a:latin typeface="Verdana" pitchFamily="34" charset="0"/>
              </a:rPr>
              <a:t>Configuration.java</a:t>
            </a:r>
            <a:r>
              <a:rPr lang="en-US" sz="2000" dirty="0" smtClean="0">
                <a:latin typeface="Verdana" pitchFamily="34" charset="0"/>
              </a:rPr>
              <a:t> (stitch repository,</a:t>
            </a:r>
            <a:r>
              <a:rPr lang="en-US" sz="2000" dirty="0">
                <a:latin typeface="Verdana" pitchFamily="34" charset="0"/>
              </a:rPr>
              <a:t> controller</a:t>
            </a:r>
            <a:r>
              <a:rPr lang="en-US" sz="2000" dirty="0" smtClean="0">
                <a:latin typeface="Verdana" pitchFamily="34" charset="0"/>
              </a:rPr>
              <a:t>, service)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“getter” for controller</a:t>
            </a:r>
          </a:p>
        </p:txBody>
      </p:sp>
    </p:spTree>
    <p:extLst>
      <p:ext uri="{BB962C8B-B14F-4D97-AF65-F5344CB8AC3E}">
        <p14:creationId xmlns:p14="http://schemas.microsoft.com/office/powerpoint/2010/main" val="35970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ExpressRequestResponseLife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415"/>
            <a:ext cx="9144000" cy="704441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0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and </a:t>
            </a:r>
            <a:r>
              <a:rPr lang="en-US" dirty="0" err="1" smtClean="0"/>
              <a:t>RestExpress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RepoExpress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6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is DB Agnostic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Can use any persistence technology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RepoExpress</a:t>
            </a:r>
            <a:r>
              <a:rPr lang="en-US" sz="2000" dirty="0" smtClean="0">
                <a:latin typeface="Verdana" pitchFamily="34" charset="0"/>
              </a:rPr>
              <a:t> implements Repository pattern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4054" y="2458336"/>
            <a:ext cx="58535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interface Repository&lt;T extends Identifiable&gt;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b="1" dirty="0"/>
              <a:t>public T create(T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delete(String id);</a:t>
            </a:r>
          </a:p>
          <a:p>
            <a:r>
              <a:rPr lang="en-US" dirty="0"/>
              <a:t>	</a:t>
            </a:r>
            <a:r>
              <a:rPr lang="en-US" b="1" dirty="0"/>
              <a:t>public void delete(T object);</a:t>
            </a:r>
          </a:p>
          <a:p>
            <a:r>
              <a:rPr lang="en-US" dirty="0"/>
              <a:t>	</a:t>
            </a:r>
            <a:r>
              <a:rPr lang="en-US" b="1" dirty="0"/>
              <a:t>public </a:t>
            </a:r>
            <a:r>
              <a:rPr lang="en-US" b="1" dirty="0" err="1"/>
              <a:t>boolean</a:t>
            </a:r>
            <a:r>
              <a:rPr lang="en-US" b="1" dirty="0"/>
              <a:t> exists(String id);</a:t>
            </a:r>
          </a:p>
          <a:p>
            <a:r>
              <a:rPr lang="en-US" dirty="0"/>
              <a:t>	</a:t>
            </a:r>
            <a:r>
              <a:rPr lang="en-US" b="1" dirty="0"/>
              <a:t>public T read(String id);</a:t>
            </a:r>
          </a:p>
          <a:p>
            <a:r>
              <a:rPr lang="en-US" dirty="0"/>
              <a:t>	</a:t>
            </a:r>
            <a:r>
              <a:rPr lang="en-US" b="1" dirty="0"/>
              <a:t>public List&lt;T&gt; </a:t>
            </a:r>
            <a:r>
              <a:rPr lang="en-US" b="1" dirty="0" err="1"/>
              <a:t>readList</a:t>
            </a:r>
            <a:r>
              <a:rPr lang="en-US" b="1" dirty="0"/>
              <a:t>(Collection&lt;String&gt; ids);</a:t>
            </a:r>
          </a:p>
          <a:p>
            <a:r>
              <a:rPr lang="en-US" dirty="0"/>
              <a:t>	</a:t>
            </a:r>
            <a:r>
              <a:rPr lang="en-US" b="1" dirty="0"/>
              <a:t>public T update(T object);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4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RepoExpress</a:t>
            </a:r>
            <a:r>
              <a:rPr lang="en-US" sz="2000" b="1" dirty="0" smtClean="0">
                <a:latin typeface="Verdana" pitchFamily="34" charset="0"/>
              </a:rPr>
              <a:t> </a:t>
            </a:r>
            <a:r>
              <a:rPr lang="en-US" sz="2000" b="1" dirty="0" err="1" smtClean="0">
                <a:latin typeface="Verdana" pitchFamily="34" charset="0"/>
              </a:rPr>
              <a:t>Queryable</a:t>
            </a:r>
            <a:r>
              <a:rPr lang="en-US" sz="2000" b="1" dirty="0" smtClean="0">
                <a:latin typeface="Verdana" pitchFamily="34" charset="0"/>
              </a:rPr>
              <a:t>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Some repositories are ‘enhanced’ (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r>
              <a:rPr lang="en-US" sz="2000" dirty="0" smtClean="0">
                <a:latin typeface="Verdana" pitchFamily="34" charset="0"/>
              </a:rPr>
              <a:t> in particular)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3832" y="2644750"/>
            <a:ext cx="71754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Queryable</a:t>
            </a:r>
            <a:r>
              <a:rPr lang="en-US" b="1" dirty="0"/>
              <a:t>&lt;T extends Identifiable&gt;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b="1" dirty="0"/>
              <a:t>public long count(</a:t>
            </a:r>
            <a:r>
              <a:rPr lang="en-US" b="1" dirty="0" err="1"/>
              <a:t>QueryFilter</a:t>
            </a:r>
            <a:r>
              <a:rPr lang="en-US" b="1" dirty="0"/>
              <a:t> filter);</a:t>
            </a:r>
          </a:p>
          <a:p>
            <a:r>
              <a:rPr lang="en-US" dirty="0"/>
              <a:t>	</a:t>
            </a:r>
            <a:r>
              <a:rPr lang="en-US" b="1" dirty="0"/>
              <a:t>public List&lt;T&gt; </a:t>
            </a:r>
            <a:r>
              <a:rPr lang="en-US" b="1" dirty="0" err="1"/>
              <a:t>readAll</a:t>
            </a:r>
            <a:r>
              <a:rPr lang="en-US" b="1" dirty="0"/>
              <a:t>(</a:t>
            </a:r>
            <a:r>
              <a:rPr lang="en-US" b="1" dirty="0" err="1"/>
              <a:t>QueryFilter</a:t>
            </a:r>
            <a:r>
              <a:rPr lang="en-US" b="1" dirty="0"/>
              <a:t> filter, </a:t>
            </a:r>
            <a:r>
              <a:rPr lang="en-US" b="1" dirty="0" err="1"/>
              <a:t>QueryRange</a:t>
            </a:r>
            <a:r>
              <a:rPr lang="en-US" b="1" dirty="0"/>
              <a:t> range</a:t>
            </a:r>
            <a:r>
              <a:rPr lang="en-US" b="1" dirty="0" smtClean="0"/>
              <a:t>,</a:t>
            </a:r>
          </a:p>
          <a:p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err="1" smtClean="0"/>
              <a:t>QueryOrder</a:t>
            </a:r>
            <a:r>
              <a:rPr lang="en-US" b="1" dirty="0" smtClean="0"/>
              <a:t> </a:t>
            </a:r>
            <a:r>
              <a:rPr lang="en-US" b="1" dirty="0"/>
              <a:t>order);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26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ObservableRepository</a:t>
            </a:r>
            <a:endParaRPr lang="en-US" sz="2000" b="1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An observer lets us “get in the game” as persistence operations occur…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3832" y="2644750"/>
            <a:ext cx="68038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RepositoryObserver</a:t>
            </a:r>
            <a:r>
              <a:rPr lang="en-US" b="1" dirty="0"/>
              <a:t>&lt;T extends Identifiable&gt;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afterCreate</a:t>
            </a:r>
            <a:r>
              <a:rPr lang="en-US" b="1" dirty="0"/>
              <a:t>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afterDelete</a:t>
            </a:r>
            <a:r>
              <a:rPr lang="en-US" b="1" dirty="0"/>
              <a:t>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afterRead</a:t>
            </a:r>
            <a:r>
              <a:rPr lang="en-US" b="1" dirty="0"/>
              <a:t>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afterUpdate</a:t>
            </a:r>
            <a:r>
              <a:rPr lang="en-US" b="1" dirty="0"/>
              <a:t>(T object);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beforeCreate</a:t>
            </a:r>
            <a:r>
              <a:rPr lang="en-US" b="1" dirty="0"/>
              <a:t>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beforeDelete</a:t>
            </a:r>
            <a:r>
              <a:rPr lang="en-US" b="1" dirty="0"/>
              <a:t>(T object);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beforeRead</a:t>
            </a:r>
            <a:r>
              <a:rPr lang="en-US" b="1" dirty="0"/>
              <a:t>(String id);</a:t>
            </a:r>
          </a:p>
          <a:p>
            <a:r>
              <a:rPr lang="en-US" dirty="0"/>
              <a:t>	</a:t>
            </a:r>
            <a:r>
              <a:rPr lang="en-US" b="1" dirty="0"/>
              <a:t>public void </a:t>
            </a:r>
            <a:r>
              <a:rPr lang="en-US" b="1" dirty="0" err="1"/>
              <a:t>beforeUpdate</a:t>
            </a:r>
            <a:r>
              <a:rPr lang="en-US" b="1" dirty="0"/>
              <a:t>(T object);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251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8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www.RestApiTutorial.com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2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Two Types of </a:t>
            </a:r>
            <a:r>
              <a:rPr lang="en-US" sz="2000" b="1" dirty="0" err="1" smtClean="0">
                <a:latin typeface="Verdana" pitchFamily="34" charset="0"/>
              </a:rPr>
              <a:t>MongoDB</a:t>
            </a:r>
            <a:r>
              <a:rPr lang="en-US" sz="2000" b="1" dirty="0" smtClean="0">
                <a:latin typeface="Verdana" pitchFamily="34" charset="0"/>
              </a:rPr>
              <a:t> Repositories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MongodbEntityRepository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Uses Mongo’s own </a:t>
            </a:r>
            <a:r>
              <a:rPr lang="en-US" sz="2000" dirty="0" err="1" smtClean="0">
                <a:latin typeface="Verdana" pitchFamily="34" charset="0"/>
              </a:rPr>
              <a:t>ObjectId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</a:rPr>
              <a:t>type as ID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Persistence operations on </a:t>
            </a:r>
            <a:r>
              <a:rPr lang="en-US" sz="2000" dirty="0" err="1" smtClean="0">
                <a:latin typeface="Verdana" pitchFamily="34" charset="0"/>
              </a:rPr>
              <a:t>AbstractMongodbEntity</a:t>
            </a:r>
            <a:r>
              <a:rPr lang="en-US" sz="2000" dirty="0" smtClean="0">
                <a:latin typeface="Verdana" pitchFamily="34" charset="0"/>
              </a:rPr>
              <a:t> instances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Sets ‘</a:t>
            </a:r>
            <a:r>
              <a:rPr lang="en-US" sz="2000" dirty="0" err="1" smtClean="0">
                <a:latin typeface="Verdana" pitchFamily="34" charset="0"/>
              </a:rPr>
              <a:t>createdAt</a:t>
            </a:r>
            <a:r>
              <a:rPr lang="en-US" sz="2000" dirty="0" smtClean="0">
                <a:latin typeface="Verdana" pitchFamily="34" charset="0"/>
              </a:rPr>
              <a:t>’ and ‘</a:t>
            </a:r>
            <a:r>
              <a:rPr lang="en-US" sz="2000" dirty="0" err="1" smtClean="0">
                <a:latin typeface="Verdana" pitchFamily="34" charset="0"/>
              </a:rPr>
              <a:t>updatedAt</a:t>
            </a:r>
            <a:r>
              <a:rPr lang="en-US" sz="2000" dirty="0" smtClean="0">
                <a:latin typeface="Verdana" pitchFamily="34" charset="0"/>
              </a:rPr>
              <a:t>’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Observable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MongodbRepository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Uses object-supplied ID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Supply your own ID adapter (if other than String)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Persistence operations on Identifiable instances (recommend </a:t>
            </a:r>
            <a:r>
              <a:rPr lang="en-US" sz="2000" dirty="0">
                <a:latin typeface="Verdana" pitchFamily="34" charset="0"/>
              </a:rPr>
              <a:t>extending </a:t>
            </a:r>
            <a:r>
              <a:rPr lang="en-US" sz="2000" dirty="0" err="1" smtClean="0">
                <a:latin typeface="Verdana" pitchFamily="34" charset="0"/>
              </a:rPr>
              <a:t>AbstractTimestampedIdentifiable</a:t>
            </a:r>
            <a:r>
              <a:rPr lang="en-US" sz="2000" dirty="0" smtClean="0">
                <a:latin typeface="Verdana" pitchFamily="34" charset="0"/>
              </a:rPr>
              <a:t>)</a:t>
            </a:r>
            <a:endParaRPr lang="en-US" sz="2000" dirty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340010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Phase 2: Students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object: Student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 (supplied by </a:t>
            </a:r>
            <a:r>
              <a:rPr lang="en-US" sz="2000" dirty="0" err="1" smtClean="0">
                <a:latin typeface="Verdana" pitchFamily="34" charset="0"/>
              </a:rPr>
              <a:t>AbstractLinkableEntity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Name, required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Major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 /students.{format}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GET, PUT, DELETE /students/{</a:t>
            </a:r>
            <a:r>
              <a:rPr lang="en-US" sz="2000" dirty="0" err="1" smtClean="0">
                <a:latin typeface="Verdana" pitchFamily="34" charset="0"/>
              </a:rPr>
              <a:t>studentId</a:t>
            </a:r>
            <a:r>
              <a:rPr lang="en-US" sz="2000" dirty="0" smtClean="0">
                <a:latin typeface="Verdana" pitchFamily="34" charset="0"/>
              </a:rPr>
              <a:t>}.{format}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2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23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Touch Points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Routes (</a:t>
            </a:r>
            <a:r>
              <a:rPr lang="en-US" sz="2000" dirty="0" err="1" smtClean="0">
                <a:latin typeface="Verdana" pitchFamily="34" charset="0"/>
              </a:rPr>
              <a:t>Routes.java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Controller (e.g. </a:t>
            </a:r>
            <a:r>
              <a:rPr lang="en-US" sz="2000" dirty="0" err="1" smtClean="0">
                <a:latin typeface="Verdana" pitchFamily="34" charset="0"/>
              </a:rPr>
              <a:t>StudentController.java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Service (e.g. </a:t>
            </a:r>
            <a:r>
              <a:rPr lang="en-US" sz="2000" dirty="0" err="1" smtClean="0">
                <a:latin typeface="Verdana" pitchFamily="34" charset="0"/>
              </a:rPr>
              <a:t>StudentService.java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Repository (e.g. </a:t>
            </a:r>
            <a:r>
              <a:rPr lang="en-US" sz="2000" dirty="0" err="1" smtClean="0">
                <a:latin typeface="Verdana" pitchFamily="34" charset="0"/>
              </a:rPr>
              <a:t>MongodbStudentRepository.java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Add </a:t>
            </a:r>
            <a:r>
              <a:rPr lang="en-US" sz="2000" dirty="0" err="1" smtClean="0">
                <a:latin typeface="Verdana" pitchFamily="34" charset="0"/>
              </a:rPr>
              <a:t>Configuration.java</a:t>
            </a:r>
            <a:r>
              <a:rPr lang="en-US" sz="2000" dirty="0" smtClean="0">
                <a:latin typeface="Verdana" pitchFamily="34" charset="0"/>
              </a:rPr>
              <a:t> (stitch repository,</a:t>
            </a:r>
            <a:r>
              <a:rPr lang="en-US" sz="2000" dirty="0">
                <a:latin typeface="Verdana" pitchFamily="34" charset="0"/>
              </a:rPr>
              <a:t> controller</a:t>
            </a:r>
            <a:r>
              <a:rPr lang="en-US" sz="2000" dirty="0" smtClean="0">
                <a:latin typeface="Verdana" pitchFamily="34" charset="0"/>
              </a:rPr>
              <a:t>, service)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“getter” for controller</a:t>
            </a:r>
          </a:p>
        </p:txBody>
      </p:sp>
    </p:spTree>
    <p:extLst>
      <p:ext uri="{BB962C8B-B14F-4D97-AF65-F5344CB8AC3E}">
        <p14:creationId xmlns:p14="http://schemas.microsoft.com/office/powerpoint/2010/main" val="43831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Domain Validation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Syntaxe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6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Syntaxe</a:t>
            </a:r>
            <a:r>
              <a:rPr lang="en-US" sz="2000" b="1" dirty="0" smtClean="0">
                <a:latin typeface="Verdana" pitchFamily="34" charset="0"/>
              </a:rPr>
              <a:t> is an Annotations-Based Validation Framework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Annotate Fields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@</a:t>
            </a:r>
            <a:r>
              <a:rPr lang="en-US" sz="2000" dirty="0" err="1" smtClean="0">
                <a:latin typeface="Verdana" pitchFamily="34" charset="0"/>
              </a:rPr>
              <a:t>StringValidation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name,required,minLength,maxLength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@</a:t>
            </a:r>
            <a:r>
              <a:rPr lang="en-US" sz="2000" dirty="0" err="1" smtClean="0">
                <a:latin typeface="Verdana" pitchFamily="34" charset="0"/>
              </a:rPr>
              <a:t>IntegerValidation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name,min,max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@</a:t>
            </a:r>
            <a:r>
              <a:rPr lang="en-US" sz="2000" dirty="0" err="1" smtClean="0">
                <a:latin typeface="Verdana" pitchFamily="34" charset="0"/>
              </a:rPr>
              <a:t>RegexValidation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name,pattern,nullable,message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@</a:t>
            </a:r>
            <a:r>
              <a:rPr lang="en-US" sz="2000" dirty="0" err="1" smtClean="0">
                <a:latin typeface="Verdana" pitchFamily="34" charset="0"/>
              </a:rPr>
              <a:t>FieldValidation</a:t>
            </a:r>
            <a:r>
              <a:rPr lang="en-US" sz="2000" dirty="0" smtClean="0">
                <a:latin typeface="Verdana" pitchFamily="34" charset="0"/>
              </a:rPr>
              <a:t>(Validator extender class)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Annotate Classes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@</a:t>
            </a:r>
            <a:r>
              <a:rPr lang="en-US" sz="2000" dirty="0" err="1" smtClean="0">
                <a:latin typeface="Verdana" pitchFamily="34" charset="0"/>
              </a:rPr>
              <a:t>ObjectValidation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Validitator</a:t>
            </a:r>
            <a:r>
              <a:rPr lang="en-US" sz="2000" dirty="0" smtClean="0">
                <a:latin typeface="Verdana" pitchFamily="34" charset="0"/>
              </a:rPr>
              <a:t> extender class)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Class </a:t>
            </a:r>
            <a:r>
              <a:rPr lang="en-US" sz="2000" dirty="0" err="1" smtClean="0">
                <a:latin typeface="Verdana" pitchFamily="34" charset="0"/>
              </a:rPr>
              <a:t>Inheritence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Validatable</a:t>
            </a:r>
            <a:r>
              <a:rPr lang="en-US" sz="2000" dirty="0" smtClean="0">
                <a:latin typeface="Verdana" pitchFamily="34" charset="0"/>
              </a:rPr>
              <a:t> 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v</a:t>
            </a:r>
            <a:r>
              <a:rPr lang="en-US" sz="2000" dirty="0" smtClean="0">
                <a:latin typeface="Verdana" pitchFamily="34" charset="0"/>
              </a:rPr>
              <a:t>alidate() throws </a:t>
            </a:r>
            <a:r>
              <a:rPr lang="en-US" sz="2000" dirty="0" err="1" smtClean="0">
                <a:latin typeface="Verdana" pitchFamily="34" charset="0"/>
              </a:rPr>
              <a:t>ValidationException</a:t>
            </a:r>
            <a:r>
              <a:rPr lang="en-US" sz="2000" dirty="0" smtClean="0">
                <a:latin typeface="Verdana" pitchFamily="34" charset="0"/>
              </a:rPr>
              <a:t>(List&lt;String) on error.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ValidationEngine.validate</a:t>
            </a:r>
            <a:r>
              <a:rPr lang="en-US" sz="2000" dirty="0" smtClean="0">
                <a:latin typeface="Verdana" pitchFamily="34" charset="0"/>
              </a:rPr>
              <a:t>(Object)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ValidationEngine.validateAndThrow</a:t>
            </a:r>
            <a:r>
              <a:rPr lang="en-US" sz="2000" dirty="0" smtClean="0">
                <a:latin typeface="Verdana" pitchFamily="34" charset="0"/>
              </a:rPr>
              <a:t>(Object)</a:t>
            </a:r>
          </a:p>
        </p:txBody>
      </p:sp>
    </p:spTree>
    <p:extLst>
      <p:ext uri="{BB962C8B-B14F-4D97-AF65-F5344CB8AC3E}">
        <p14:creationId xmlns:p14="http://schemas.microsoft.com/office/powerpoint/2010/main" val="414227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SubPub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8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What is </a:t>
            </a:r>
            <a:r>
              <a:rPr lang="en-US" sz="2000" b="1" dirty="0" err="1" smtClean="0">
                <a:latin typeface="Verdana" pitchFamily="34" charset="0"/>
              </a:rPr>
              <a:t>SubPub</a:t>
            </a:r>
            <a:r>
              <a:rPr lang="en-US" sz="2000" b="1" dirty="0" smtClean="0">
                <a:latin typeface="Verdana" pitchFamily="34" charset="0"/>
              </a:rPr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Messaging Infrastructure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Based on </a:t>
            </a:r>
            <a:r>
              <a:rPr lang="en-US" sz="2000" dirty="0" err="1" smtClean="0">
                <a:latin typeface="Verdana" pitchFamily="34" charset="0"/>
              </a:rPr>
              <a:t>RabbitMQ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HTTP interface (POST)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“At Least Once” guarantee semantics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Supports: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Pub/sub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Request/reply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Fine and course-grained subscription options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Based on ‘context tags’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Ignores payload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See: </a:t>
            </a:r>
            <a:r>
              <a:rPr lang="en-US" sz="2000" dirty="0" smtClean="0">
                <a:latin typeface="Verdana" pitchFamily="34" charset="0"/>
                <a:hlinkClick r:id="rId4"/>
              </a:rPr>
              <a:t>http://code.pearson.com</a:t>
            </a:r>
            <a:r>
              <a:rPr lang="en-US" sz="2000" dirty="0" smtClean="0">
                <a:latin typeface="Verdana" pitchFamily="34" charset="0"/>
              </a:rPr>
              <a:t> (search for ‘</a:t>
            </a:r>
            <a:r>
              <a:rPr lang="en-US" sz="2000" dirty="0" err="1" smtClean="0">
                <a:latin typeface="Verdana" pitchFamily="34" charset="0"/>
              </a:rPr>
              <a:t>prospero</a:t>
            </a:r>
            <a:r>
              <a:rPr lang="en-US" sz="2000" dirty="0" smtClean="0">
                <a:latin typeface="Verdana" pitchFamily="34" charset="0"/>
              </a:rPr>
              <a:t>’)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Prospero Integration Guide</a:t>
            </a:r>
          </a:p>
        </p:txBody>
      </p:sp>
    </p:spTree>
    <p:extLst>
      <p:ext uri="{BB962C8B-B14F-4D97-AF65-F5344CB8AC3E}">
        <p14:creationId xmlns:p14="http://schemas.microsoft.com/office/powerpoint/2010/main" val="95049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Publishing via </a:t>
            </a:r>
            <a:r>
              <a:rPr lang="en-US" sz="2000" b="1" dirty="0" err="1" smtClean="0">
                <a:latin typeface="Verdana" pitchFamily="34" charset="0"/>
              </a:rPr>
              <a:t>SubPub</a:t>
            </a:r>
            <a:endParaRPr lang="en-US" sz="2000" b="1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SubPub</a:t>
            </a:r>
            <a:r>
              <a:rPr lang="en-US" sz="2000" dirty="0" smtClean="0">
                <a:latin typeface="Verdana" pitchFamily="34" charset="0"/>
              </a:rPr>
              <a:t>-java (driver)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4"/>
              </a:rPr>
              <a:t>http://githubenterprise.pearson.com/FREDTA2/subpub-</a:t>
            </a:r>
            <a:r>
              <a:rPr lang="en-US" sz="2000" dirty="0" smtClean="0">
                <a:latin typeface="Verdana" pitchFamily="34" charset="0"/>
                <a:hlinkClick r:id="rId4"/>
              </a:rPr>
              <a:t>java</a:t>
            </a:r>
            <a:endParaRPr lang="en-US" sz="2000" dirty="0" smtClean="0">
              <a:latin typeface="Verdana" pitchFamily="34" charset="0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000" dirty="0" err="1">
                <a:latin typeface="Verdana" pitchFamily="34" charset="0"/>
              </a:rPr>
              <a:t>SubPubMessageBus.publish</a:t>
            </a:r>
            <a:r>
              <a:rPr lang="en-US" sz="2000" dirty="0">
                <a:latin typeface="Verdana" pitchFamily="34" charset="0"/>
              </a:rPr>
              <a:t>(Message);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Implementation additions: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Add </a:t>
            </a:r>
            <a:r>
              <a:rPr lang="en-US" sz="2000" dirty="0" err="1" smtClean="0">
                <a:latin typeface="Verdana" pitchFamily="34" charset="0"/>
              </a:rPr>
              <a:t>Configuration.getMessageBus</a:t>
            </a:r>
            <a:r>
              <a:rPr lang="en-US" sz="2000" dirty="0" smtClean="0">
                <a:latin typeface="Verdana" pitchFamily="34" charset="0"/>
              </a:rPr>
              <a:t>();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MessageFactory.getInstance</a:t>
            </a:r>
            <a:r>
              <a:rPr lang="en-US" sz="2000" dirty="0" smtClean="0">
                <a:latin typeface="Verdana" pitchFamily="34" charset="0"/>
              </a:rPr>
              <a:t>().</a:t>
            </a:r>
            <a:r>
              <a:rPr lang="en-US" sz="2000" dirty="0" err="1" smtClean="0">
                <a:latin typeface="Verdana" pitchFamily="34" charset="0"/>
              </a:rPr>
              <a:t>toMessage</a:t>
            </a:r>
            <a:r>
              <a:rPr lang="en-US" sz="2000" dirty="0" smtClean="0">
                <a:latin typeface="Verdana" pitchFamily="34" charset="0"/>
              </a:rPr>
              <a:t>(Object)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Taggable</a:t>
            </a:r>
            <a:r>
              <a:rPr lang="en-US" sz="2000" dirty="0" smtClean="0">
                <a:latin typeface="Verdana" pitchFamily="34" charset="0"/>
              </a:rPr>
              <a:t> interface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See: </a:t>
            </a:r>
            <a:r>
              <a:rPr lang="en-US" sz="2000" dirty="0" err="1" smtClean="0">
                <a:latin typeface="Verdana" pitchFamily="34" charset="0"/>
              </a:rPr>
              <a:t>SubPub</a:t>
            </a:r>
            <a:r>
              <a:rPr lang="en-US" sz="2000" dirty="0" smtClean="0">
                <a:latin typeface="Verdana" pitchFamily="34" charset="0"/>
              </a:rPr>
              <a:t>-Publisher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5"/>
              </a:rPr>
              <a:t>http://githubenterprise.pearson.com/openclass-gettingstarted/RestExpress-</a:t>
            </a:r>
            <a:r>
              <a:rPr lang="en-US" sz="2000" dirty="0" smtClean="0">
                <a:latin typeface="Verdana" pitchFamily="34" charset="0"/>
                <a:hlinkClick r:id="rId5"/>
              </a:rPr>
              <a:t>Publisher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3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Subscribing to </a:t>
            </a:r>
            <a:r>
              <a:rPr lang="en-US" sz="2000" b="1" dirty="0" err="1" smtClean="0">
                <a:latin typeface="Verdana" pitchFamily="34" charset="0"/>
              </a:rPr>
              <a:t>SubPub</a:t>
            </a:r>
            <a:r>
              <a:rPr lang="en-US" sz="2000" b="1" dirty="0" smtClean="0">
                <a:latin typeface="Verdana" pitchFamily="34" charset="0"/>
              </a:rPr>
              <a:t> Messages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SubPub</a:t>
            </a:r>
            <a:r>
              <a:rPr lang="en-US" sz="2000" dirty="0" smtClean="0">
                <a:latin typeface="Verdana" pitchFamily="34" charset="0"/>
              </a:rPr>
              <a:t>-java (driver)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RestExpress</a:t>
            </a:r>
            <a:r>
              <a:rPr lang="en-US" sz="2000" dirty="0" smtClean="0">
                <a:latin typeface="Verdana" pitchFamily="34" charset="0"/>
              </a:rPr>
              <a:t> Plugin: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SubPubSubscriptionPlugin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4"/>
              </a:rPr>
              <a:t>http://githubenterprise.pearson.com/FREDTA2/RestExpress-SubPub-</a:t>
            </a:r>
            <a:r>
              <a:rPr lang="en-US" sz="2000" dirty="0" smtClean="0">
                <a:latin typeface="Verdana" pitchFamily="34" charset="0"/>
                <a:hlinkClick r:id="rId4"/>
              </a:rPr>
              <a:t>Plugin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Extend </a:t>
            </a:r>
            <a:r>
              <a:rPr lang="en-US" sz="2000" dirty="0" err="1" smtClean="0">
                <a:latin typeface="Verdana" pitchFamily="34" charset="0"/>
              </a:rPr>
              <a:t>SubPubDeliveryHandler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Implement </a:t>
            </a:r>
            <a:r>
              <a:rPr lang="en-US" sz="2000" i="1" dirty="0" err="1" smtClean="0">
                <a:latin typeface="Verdana" pitchFamily="34" charset="0"/>
              </a:rPr>
              <a:t>getMessageType</a:t>
            </a:r>
            <a:r>
              <a:rPr lang="en-US" sz="2000" i="1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[optional] Implement </a:t>
            </a:r>
            <a:r>
              <a:rPr lang="en-US" sz="2000" i="1" dirty="0" err="1" smtClean="0">
                <a:latin typeface="Verdana" pitchFamily="34" charset="0"/>
              </a:rPr>
              <a:t>getContextTags</a:t>
            </a:r>
            <a:r>
              <a:rPr lang="en-US" sz="2000" i="1" dirty="0" smtClean="0">
                <a:latin typeface="Verdana" pitchFamily="34" charset="0"/>
              </a:rPr>
              <a:t>()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Implement </a:t>
            </a:r>
            <a:r>
              <a:rPr lang="en-US" sz="2000" i="1" dirty="0">
                <a:latin typeface="Verdana" pitchFamily="34" charset="0"/>
              </a:rPr>
              <a:t>handle(Delivery</a:t>
            </a:r>
            <a:r>
              <a:rPr lang="en-US" sz="2000" i="1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See: </a:t>
            </a:r>
            <a:r>
              <a:rPr lang="en-US" sz="2000" dirty="0" err="1" smtClean="0">
                <a:latin typeface="Verdana" pitchFamily="34" charset="0"/>
              </a:rPr>
              <a:t>RestExpress</a:t>
            </a:r>
            <a:r>
              <a:rPr lang="en-US" sz="2000" dirty="0" smtClean="0">
                <a:latin typeface="Verdana" pitchFamily="34" charset="0"/>
              </a:rPr>
              <a:t>-Subscriber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5"/>
              </a:rPr>
              <a:t>http://githubenterprise.pearson.com/openclass-gettingstarted/RestExpress-</a:t>
            </a:r>
            <a:r>
              <a:rPr lang="en-US" sz="2000" dirty="0" smtClean="0">
                <a:latin typeface="Verdana" pitchFamily="34" charset="0"/>
                <a:hlinkClick r:id="rId5"/>
              </a:rPr>
              <a:t>Subscriber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9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Quick Overview of REST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REST == “</a:t>
            </a:r>
            <a:r>
              <a:rPr lang="en-US" sz="2000" b="1" dirty="0" err="1">
                <a:latin typeface="Verdana" pitchFamily="34" charset="0"/>
              </a:rPr>
              <a:t>RE</a:t>
            </a:r>
            <a:r>
              <a:rPr lang="en-US" sz="2000" dirty="0" err="1">
                <a:latin typeface="Verdana" pitchFamily="34" charset="0"/>
              </a:rPr>
              <a:t>presentational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S</a:t>
            </a:r>
            <a:r>
              <a:rPr lang="en-US" sz="2000" dirty="0">
                <a:latin typeface="Verdana" pitchFamily="34" charset="0"/>
              </a:rPr>
              <a:t>tate </a:t>
            </a:r>
            <a:r>
              <a:rPr lang="en-US" sz="2000" b="1" dirty="0">
                <a:latin typeface="Verdana" pitchFamily="34" charset="0"/>
              </a:rPr>
              <a:t>T</a:t>
            </a:r>
            <a:r>
              <a:rPr lang="en-US" sz="2000" dirty="0">
                <a:latin typeface="Verdana" pitchFamily="34" charset="0"/>
              </a:rPr>
              <a:t>ransfer”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Simply and architectural style (Roy T. Fielding)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Embraces the web as it was meant to be used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Resource-based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Six constraints: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Uniform 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Stateless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Client-server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Cacheable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Layered system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Code on demand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50" y="3195053"/>
            <a:ext cx="4598588" cy="1988423"/>
          </a:xfrm>
          <a:prstGeom prst="rect">
            <a:avLst/>
          </a:prstGeom>
          <a:effectLst>
            <a:reflection stA="50000" endPos="25000" dist="12700" dir="5400000" sy="-100000" algn="bl" rotWithShape="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RestExpress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Pagination, Filtering, Sorting and </a:t>
            </a:r>
            <a:r>
              <a:rPr lang="en-US" dirty="0"/>
              <a:t>O</a:t>
            </a:r>
            <a:r>
              <a:rPr lang="en-US" dirty="0" smtClean="0"/>
              <a:t>ther Goodies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Pagination Support</a:t>
            </a:r>
          </a:p>
          <a:p>
            <a:r>
              <a:rPr lang="en-US" sz="2000" dirty="0" smtClean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Query-string parameters, </a:t>
            </a:r>
            <a:r>
              <a:rPr lang="en-US" sz="2000" i="1" dirty="0" smtClean="0">
                <a:latin typeface="Verdana" pitchFamily="34" charset="0"/>
              </a:rPr>
              <a:t>limit</a:t>
            </a:r>
            <a:r>
              <a:rPr lang="en-US" sz="2000" dirty="0" smtClean="0">
                <a:latin typeface="Verdana" pitchFamily="34" charset="0"/>
              </a:rPr>
              <a:t> and </a:t>
            </a:r>
            <a:r>
              <a:rPr lang="en-US" sz="2000" i="1" dirty="0" smtClean="0">
                <a:latin typeface="Verdana" pitchFamily="34" charset="0"/>
              </a:rPr>
              <a:t>offset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Or Range header (e.g. ‘Range: items=0-19’)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Response header: Content-Range: 0-19/50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QueryRanges</a:t>
            </a:r>
            <a:r>
              <a:rPr lang="en-US" sz="2000" b="1" dirty="0" smtClean="0">
                <a:latin typeface="Verdana" pitchFamily="34" charset="0"/>
              </a:rPr>
              <a:t> and </a:t>
            </a:r>
            <a:r>
              <a:rPr lang="en-US" sz="2000" b="1" dirty="0" err="1" smtClean="0">
                <a:latin typeface="Verdana" pitchFamily="34" charset="0"/>
              </a:rPr>
              <a:t>QueryRange</a:t>
            </a:r>
            <a:r>
              <a:rPr lang="en-US" sz="2000" b="1" dirty="0" smtClean="0">
                <a:latin typeface="Verdana" pitchFamily="34" charset="0"/>
              </a:rPr>
              <a:t> classes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QueryRanges.parseFrom</a:t>
            </a:r>
            <a:r>
              <a:rPr lang="en-US" sz="2000" dirty="0" smtClean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QueryRanges.parseFrom</a:t>
            </a:r>
            <a:r>
              <a:rPr lang="en-US" sz="2000" dirty="0">
                <a:latin typeface="Verdana" pitchFamily="34" charset="0"/>
              </a:rPr>
              <a:t>(</a:t>
            </a:r>
            <a:r>
              <a:rPr lang="en-US" sz="2000" dirty="0" smtClean="0">
                <a:latin typeface="Verdana" pitchFamily="34" charset="0"/>
              </a:rPr>
              <a:t>Request r, </a:t>
            </a:r>
            <a:r>
              <a:rPr lang="en-US" sz="2000" dirty="0" err="1" smtClean="0">
                <a:latin typeface="Verdana" pitchFamily="34" charset="0"/>
              </a:rPr>
              <a:t>int</a:t>
            </a:r>
            <a:r>
              <a:rPr lang="en-US" sz="2000" dirty="0" smtClean="0">
                <a:latin typeface="Verdana" pitchFamily="34" charset="0"/>
              </a:rPr>
              <a:t> limit)</a:t>
            </a:r>
          </a:p>
          <a:p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QueryRange.asContentRange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int</a:t>
            </a:r>
            <a:r>
              <a:rPr lang="en-US" sz="2000" dirty="0" smtClean="0">
                <a:latin typeface="Verdana" pitchFamily="34" charset="0"/>
              </a:rPr>
              <a:t> count)</a:t>
            </a:r>
            <a:endParaRPr lang="en-US" sz="2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1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Filtering Support</a:t>
            </a:r>
            <a:endParaRPr lang="en-US" sz="2000" b="1" dirty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Query-string parameter, “filter”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Name/value separator, double colons (“::”)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Pair separator, </a:t>
            </a:r>
            <a:r>
              <a:rPr lang="en-US" sz="2000" dirty="0" err="1" smtClean="0">
                <a:latin typeface="Verdana" pitchFamily="34" charset="0"/>
              </a:rPr>
              <a:t>verticle</a:t>
            </a:r>
            <a:r>
              <a:rPr lang="en-US" sz="2000" dirty="0" smtClean="0">
                <a:latin typeface="Verdana" pitchFamily="34" charset="0"/>
              </a:rPr>
              <a:t> bar (“|”)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4"/>
              </a:rPr>
              <a:t>…/customers?filter=city::Denver|country::USA</a:t>
            </a:r>
            <a:endParaRPr lang="en-US" sz="2000" dirty="0" smtClean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QueryFilters</a:t>
            </a:r>
            <a:r>
              <a:rPr lang="en-US" sz="2000" b="1" dirty="0" smtClean="0">
                <a:latin typeface="Verdana" pitchFamily="34" charset="0"/>
              </a:rPr>
              <a:t> and </a:t>
            </a:r>
            <a:r>
              <a:rPr lang="en-US" sz="2000" b="1" dirty="0" err="1" smtClean="0">
                <a:latin typeface="Verdana" pitchFamily="34" charset="0"/>
              </a:rPr>
              <a:t>QueryFilter</a:t>
            </a:r>
            <a:r>
              <a:rPr lang="en-US" sz="2000" b="1" dirty="0" smtClean="0">
                <a:latin typeface="Verdana" pitchFamily="34" charset="0"/>
              </a:rPr>
              <a:t> Classes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QueryFilters.parseFrom</a:t>
            </a:r>
            <a:r>
              <a:rPr lang="en-US" sz="2000" dirty="0" smtClean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QueryFilter.hasFilters</a:t>
            </a:r>
            <a:r>
              <a:rPr lang="en-US" sz="2000" dirty="0" smtClean="0">
                <a:latin typeface="Verdana" pitchFamily="34" charset="0"/>
              </a:rPr>
              <a:t>()</a:t>
            </a:r>
          </a:p>
          <a:p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QueryFilter.iterate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FilterCallback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</a:rPr>
              <a:t>c)</a:t>
            </a: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FilterCallback</a:t>
            </a:r>
            <a:r>
              <a:rPr lang="en-US" sz="2000" b="1" dirty="0" smtClean="0">
                <a:latin typeface="Verdana" pitchFamily="34" charset="0"/>
              </a:rPr>
              <a:t>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filterOn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FilterComponent</a:t>
            </a:r>
            <a:r>
              <a:rPr lang="en-US" sz="2000" dirty="0" smtClean="0">
                <a:latin typeface="Verdana" pitchFamily="34" charset="0"/>
              </a:rPr>
              <a:t> c)</a:t>
            </a:r>
          </a:p>
        </p:txBody>
      </p:sp>
    </p:spTree>
    <p:extLst>
      <p:ext uri="{BB962C8B-B14F-4D97-AF65-F5344CB8AC3E}">
        <p14:creationId xmlns:p14="http://schemas.microsoft.com/office/powerpoint/2010/main" val="395898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Sorting/Ordering Support</a:t>
            </a:r>
          </a:p>
          <a:p>
            <a:r>
              <a:rPr lang="en-US" sz="2000" dirty="0">
                <a:latin typeface="Verdana" pitchFamily="34" charset="0"/>
              </a:rPr>
              <a:t>Best practices: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Query-string parameter, </a:t>
            </a:r>
            <a:r>
              <a:rPr lang="en-US" sz="2000" dirty="0" smtClean="0">
                <a:latin typeface="Verdana" pitchFamily="34" charset="0"/>
              </a:rPr>
              <a:t>“sort”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Implied order is ‘ascending’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Descending indicator is a prefix dash (“-”)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sort </a:t>
            </a:r>
            <a:r>
              <a:rPr lang="en-US" sz="2000" dirty="0">
                <a:latin typeface="Verdana" pitchFamily="34" charset="0"/>
              </a:rPr>
              <a:t>separator, </a:t>
            </a:r>
            <a:r>
              <a:rPr lang="en-US" sz="2000" dirty="0" err="1">
                <a:latin typeface="Verdana" pitchFamily="34" charset="0"/>
              </a:rPr>
              <a:t>verticle</a:t>
            </a:r>
            <a:r>
              <a:rPr lang="en-US" sz="2000" dirty="0">
                <a:latin typeface="Verdana" pitchFamily="34" charset="0"/>
              </a:rPr>
              <a:t> bar (“|”)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4"/>
              </a:rPr>
              <a:t>…</a:t>
            </a:r>
            <a:r>
              <a:rPr lang="en-US" sz="2000" dirty="0" smtClean="0">
                <a:latin typeface="Verdana" pitchFamily="34" charset="0"/>
                <a:hlinkClick r:id="rId4"/>
              </a:rPr>
              <a:t>/orders?sort=customer_name|-total</a:t>
            </a:r>
            <a:endParaRPr lang="en-US" sz="2000" dirty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QueryOrder</a:t>
            </a:r>
            <a:r>
              <a:rPr lang="en-US" sz="2000" b="1" dirty="0" smtClean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Class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QueryOrder.parseFrom</a:t>
            </a:r>
            <a:r>
              <a:rPr lang="en-US" sz="2000" dirty="0">
                <a:latin typeface="Verdana" pitchFamily="34" charset="0"/>
              </a:rPr>
              <a:t>(Request 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QueryFilter.isSorted</a:t>
            </a:r>
            <a:r>
              <a:rPr lang="en-US" sz="2000" dirty="0" smtClean="0">
                <a:latin typeface="Verdana" pitchFamily="34" charset="0"/>
              </a:rPr>
              <a:t>()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Verdana" pitchFamily="34" charset="0"/>
              </a:rPr>
              <a:t>QueryFilter.iterate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OrderCallback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</a:rPr>
              <a:t>c)</a:t>
            </a: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b="1" dirty="0" err="1" smtClean="0">
                <a:latin typeface="Verdana" pitchFamily="34" charset="0"/>
              </a:rPr>
              <a:t>OrderCallback</a:t>
            </a:r>
            <a:r>
              <a:rPr lang="en-US" sz="2000" b="1" dirty="0" smtClean="0">
                <a:latin typeface="Verdana" pitchFamily="34" charset="0"/>
              </a:rPr>
              <a:t> </a:t>
            </a:r>
            <a:r>
              <a:rPr lang="en-US" sz="2000" b="1" dirty="0">
                <a:latin typeface="Verdana" pitchFamily="34" charset="0"/>
              </a:rPr>
              <a:t>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orderBy</a:t>
            </a:r>
            <a:r>
              <a:rPr lang="en-US" sz="2000" dirty="0" smtClean="0">
                <a:latin typeface="Verdana" pitchFamily="34" charset="0"/>
              </a:rPr>
              <a:t>(</a:t>
            </a:r>
            <a:r>
              <a:rPr lang="en-US" sz="2000" dirty="0" err="1" smtClean="0">
                <a:latin typeface="Verdana" pitchFamily="34" charset="0"/>
              </a:rPr>
              <a:t>OrderComponent</a:t>
            </a:r>
            <a:r>
              <a:rPr lang="en-US" sz="2000" dirty="0" smtClean="0">
                <a:latin typeface="Verdana" pitchFamily="34" charset="0"/>
              </a:rPr>
              <a:t> c)</a:t>
            </a:r>
            <a:endParaRPr lang="en-US" sz="20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8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8320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Error Handling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RestExpress</a:t>
            </a:r>
            <a:r>
              <a:rPr lang="en-US" dirty="0" smtClean="0">
                <a:latin typeface="Verdana" pitchFamily="34" charset="0"/>
              </a:rPr>
              <a:t> uses </a:t>
            </a:r>
            <a:r>
              <a:rPr lang="en-US" i="1" dirty="0" err="1" smtClean="0">
                <a:latin typeface="Verdana" pitchFamily="34" charset="0"/>
              </a:rPr>
              <a:t>RuntimeException</a:t>
            </a:r>
            <a:endParaRPr lang="en-US" i="1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server.mapException</a:t>
            </a:r>
            <a:r>
              <a:rPr lang="en-US" dirty="0" smtClean="0">
                <a:latin typeface="Verdana" pitchFamily="34" charset="0"/>
              </a:rPr>
              <a:t>(from&lt;</a:t>
            </a:r>
            <a:r>
              <a:rPr lang="en-US" dirty="0" err="1" smtClean="0">
                <a:latin typeface="Verdana" pitchFamily="34" charset="0"/>
              </a:rPr>
              <a:t>Throwable</a:t>
            </a:r>
            <a:r>
              <a:rPr lang="en-US" dirty="0" smtClean="0">
                <a:latin typeface="Verdana" pitchFamily="34" charset="0"/>
              </a:rPr>
              <a:t>&gt;, to&lt;</a:t>
            </a:r>
            <a:r>
              <a:rPr lang="en-US" dirty="0" err="1" smtClean="0">
                <a:latin typeface="Verdana" pitchFamily="34" charset="0"/>
              </a:rPr>
              <a:t>ServiceException</a:t>
            </a:r>
            <a:r>
              <a:rPr lang="en-US" dirty="0" smtClean="0">
                <a:latin typeface="Verdana" pitchFamily="34" charset="0"/>
              </a:rPr>
              <a:t>&gt;)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dirty="0" smtClean="0">
                <a:latin typeface="Verdana" pitchFamily="34" charset="0"/>
              </a:rPr>
              <a:t>Mapping Exceptions to HTTP Statuses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latin typeface="Verdana" pitchFamily="34" charset="0"/>
              </a:rPr>
              <a:t>ServiceException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>
                <a:latin typeface="Verdana" pitchFamily="34" charset="0"/>
                <a:sym typeface="Wingdings"/>
              </a:rPr>
              <a:t> 500</a:t>
            </a:r>
            <a:endParaRPr lang="en-US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BadRequestException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400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ConflictException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409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ForbiddenException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403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HttpSpecificationException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500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MethodNotAllowedException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405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NotFoundException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404</a:t>
            </a:r>
            <a:endParaRPr lang="en-US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UnauthorizedException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sym typeface="Wingdings"/>
              </a:rPr>
              <a:t> 401</a:t>
            </a:r>
            <a:endParaRPr lang="en-US" dirty="0">
              <a:latin typeface="Verdana" pitchFamily="34" charset="0"/>
              <a:sym typeface="Wingdings"/>
            </a:endParaRPr>
          </a:p>
          <a:p>
            <a:endParaRPr lang="en-US" dirty="0" smtClean="0">
              <a:latin typeface="Verdana" pitchFamily="34" charset="0"/>
              <a:sym typeface="Wingdings"/>
            </a:endParaRPr>
          </a:p>
          <a:p>
            <a:r>
              <a:rPr lang="en-US" dirty="0" smtClean="0">
                <a:latin typeface="Verdana" pitchFamily="34" charset="0"/>
                <a:sym typeface="Wingdings"/>
              </a:rPr>
              <a:t>Need Another?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  <a:sym typeface="Wingdings"/>
              </a:rPr>
              <a:t>Extend </a:t>
            </a:r>
            <a:r>
              <a:rPr lang="en-US" dirty="0" err="1" smtClean="0">
                <a:latin typeface="Verdana" pitchFamily="34" charset="0"/>
                <a:sym typeface="Wingdings"/>
              </a:rPr>
              <a:t>ServiceException</a:t>
            </a:r>
            <a:endParaRPr lang="en-US" dirty="0" smtClean="0">
              <a:latin typeface="Verdana" pitchFamily="34" charset="0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  <a:sym typeface="Wingdings"/>
              </a:rPr>
              <a:t>Call super(&lt;integer http status code&gt;) in constructor.</a:t>
            </a:r>
            <a:endParaRPr 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555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Wrapped Responses</a:t>
            </a:r>
            <a:endParaRPr lang="en-US" sz="2000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Why?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AJAX (browser) clients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Error conditions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What?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Wrap response data in envelope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JSEND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Success: {“status”:”success”,”code”:201,”data”:”&lt;</a:t>
            </a:r>
            <a:r>
              <a:rPr lang="en-US" dirty="0" err="1" smtClean="0">
                <a:latin typeface="Verdana" pitchFamily="34" charset="0"/>
              </a:rPr>
              <a:t>json</a:t>
            </a:r>
            <a:r>
              <a:rPr lang="en-US" dirty="0" smtClean="0">
                <a:latin typeface="Verdana" pitchFamily="34" charset="0"/>
              </a:rPr>
              <a:t>&gt;”}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Error: </a:t>
            </a:r>
            <a:r>
              <a:rPr lang="en-US" dirty="0">
                <a:latin typeface="Verdana" pitchFamily="34" charset="0"/>
              </a:rPr>
              <a:t>{“status”:</a:t>
            </a:r>
            <a:r>
              <a:rPr lang="en-US" dirty="0" smtClean="0">
                <a:latin typeface="Verdana" pitchFamily="34" charset="0"/>
              </a:rPr>
              <a:t>”error”</a:t>
            </a:r>
            <a:r>
              <a:rPr lang="en-US" dirty="0">
                <a:latin typeface="Verdana" pitchFamily="34" charset="0"/>
              </a:rPr>
              <a:t>,”code”</a:t>
            </a:r>
            <a:r>
              <a:rPr lang="en-US" dirty="0" smtClean="0">
                <a:latin typeface="Verdana" pitchFamily="34" charset="0"/>
              </a:rPr>
              <a:t>:400,</a:t>
            </a:r>
            <a:r>
              <a:rPr lang="en-US" dirty="0">
                <a:latin typeface="Verdana" pitchFamily="34" charset="0"/>
              </a:rPr>
              <a:t>”data”:</a:t>
            </a:r>
            <a:r>
              <a:rPr lang="en-US" dirty="0" smtClean="0">
                <a:latin typeface="Verdana" pitchFamily="34" charset="0"/>
              </a:rPr>
              <a:t>”BadRequestException”, “</a:t>
            </a:r>
            <a:r>
              <a:rPr lang="en-US" dirty="0" err="1" smtClean="0">
                <a:latin typeface="Verdana" pitchFamily="34" charset="0"/>
              </a:rPr>
              <a:t>message”:”Could</a:t>
            </a:r>
            <a:r>
              <a:rPr lang="en-US" dirty="0" smtClean="0">
                <a:latin typeface="Verdana" pitchFamily="34" charset="0"/>
              </a:rPr>
              <a:t> not parse JSON input”}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Verdana" pitchFamily="34" charset="0"/>
              </a:rPr>
              <a:t>Failure: </a:t>
            </a:r>
            <a:r>
              <a:rPr lang="en-US" dirty="0">
                <a:latin typeface="Verdana" pitchFamily="34" charset="0"/>
              </a:rPr>
              <a:t>{“status”:</a:t>
            </a:r>
            <a:r>
              <a:rPr lang="en-US" dirty="0" smtClean="0">
                <a:latin typeface="Verdana" pitchFamily="34" charset="0"/>
              </a:rPr>
              <a:t>”fail”</a:t>
            </a:r>
            <a:r>
              <a:rPr lang="en-US" dirty="0">
                <a:latin typeface="Verdana" pitchFamily="34" charset="0"/>
              </a:rPr>
              <a:t>,”code”</a:t>
            </a:r>
            <a:r>
              <a:rPr lang="en-US" dirty="0" smtClean="0">
                <a:latin typeface="Verdana" pitchFamily="34" charset="0"/>
              </a:rPr>
              <a:t>:500</a:t>
            </a:r>
            <a:r>
              <a:rPr lang="en-US" dirty="0">
                <a:latin typeface="Verdana" pitchFamily="34" charset="0"/>
              </a:rPr>
              <a:t>,”data”:</a:t>
            </a:r>
            <a:r>
              <a:rPr lang="en-US" dirty="0" smtClean="0">
                <a:latin typeface="Verdana" pitchFamily="34" charset="0"/>
              </a:rPr>
              <a:t>”NullPointException”}</a:t>
            </a:r>
          </a:p>
          <a:p>
            <a:endParaRPr lang="en-US" dirty="0" smtClean="0">
              <a:latin typeface="Verdana" pitchFamily="34" charset="0"/>
            </a:endParaRPr>
          </a:p>
          <a:p>
            <a:r>
              <a:rPr lang="en-US" b="1" dirty="0" smtClean="0">
                <a:latin typeface="Verdana" pitchFamily="34" charset="0"/>
              </a:rPr>
              <a:t>How?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latin typeface="Verdana" pitchFamily="34" charset="0"/>
              </a:rPr>
              <a:t>s</a:t>
            </a:r>
            <a:r>
              <a:rPr lang="en-US" dirty="0" err="1" smtClean="0">
                <a:latin typeface="Verdana" pitchFamily="34" charset="0"/>
              </a:rPr>
              <a:t>erver.putResponseProcessor</a:t>
            </a:r>
            <a:r>
              <a:rPr lang="en-US" dirty="0" smtClean="0">
                <a:latin typeface="Verdana" pitchFamily="34" charset="0"/>
              </a:rPr>
              <a:t>(String format, </a:t>
            </a:r>
            <a:r>
              <a:rPr lang="en-US" dirty="0" err="1" smtClean="0">
                <a:latin typeface="Verdana" pitchFamily="34" charset="0"/>
              </a:rPr>
              <a:t>ResponseProcesor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rp</a:t>
            </a:r>
            <a:r>
              <a:rPr lang="en-US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Verdana" pitchFamily="34" charset="0"/>
              </a:rPr>
              <a:t>ResultWrapper.fromResponse</a:t>
            </a:r>
            <a:r>
              <a:rPr lang="en-US" dirty="0" smtClean="0">
                <a:latin typeface="Verdana" pitchFamily="34" charset="0"/>
              </a:rPr>
              <a:t>(Response r)</a:t>
            </a:r>
          </a:p>
        </p:txBody>
      </p:sp>
    </p:spTree>
    <p:extLst>
      <p:ext uri="{BB962C8B-B14F-4D97-AF65-F5344CB8AC3E}">
        <p14:creationId xmlns:p14="http://schemas.microsoft.com/office/powerpoint/2010/main" val="28802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586360"/>
            <a:ext cx="9144000" cy="6271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94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Phase 3: Enrollments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Domain object: Enrollment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ID, required (</a:t>
            </a:r>
            <a:r>
              <a:rPr lang="en-US" sz="2000" dirty="0" err="1" smtClean="0">
                <a:latin typeface="Verdana" pitchFamily="34" charset="0"/>
              </a:rPr>
              <a:t>MongoDB</a:t>
            </a:r>
            <a:r>
              <a:rPr lang="en-US" sz="2000" dirty="0" smtClean="0">
                <a:latin typeface="Verdana" pitchFamily="34" charset="0"/>
              </a:rPr>
              <a:t> </a:t>
            </a:r>
            <a:r>
              <a:rPr lang="en-US" sz="2000" dirty="0" err="1" smtClean="0">
                <a:latin typeface="Verdana" pitchFamily="34" charset="0"/>
              </a:rPr>
              <a:t>ObjectId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StudentId</a:t>
            </a:r>
            <a:r>
              <a:rPr lang="en-US" sz="2000" dirty="0" smtClean="0">
                <a:latin typeface="Verdana" pitchFamily="34" charset="0"/>
              </a:rPr>
              <a:t>, required, must exist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CourseId</a:t>
            </a:r>
            <a:r>
              <a:rPr lang="en-US" sz="2000" dirty="0" smtClean="0">
                <a:latin typeface="Verdana" pitchFamily="34" charset="0"/>
              </a:rPr>
              <a:t>, required, must exist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Routes: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GET /students/{</a:t>
            </a:r>
            <a:r>
              <a:rPr lang="en-US" sz="2000" dirty="0" err="1" smtClean="0">
                <a:latin typeface="Verdana" pitchFamily="34" charset="0"/>
              </a:rPr>
              <a:t>studentId</a:t>
            </a:r>
            <a:r>
              <a:rPr lang="en-US" sz="2000" dirty="0" smtClean="0">
                <a:latin typeface="Verdana" pitchFamily="34" charset="0"/>
              </a:rPr>
              <a:t>}/enrollments.{format}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POST, DELETE /students/{</a:t>
            </a:r>
            <a:r>
              <a:rPr lang="en-US" sz="2000" dirty="0" err="1" smtClean="0">
                <a:latin typeface="Verdana" pitchFamily="34" charset="0"/>
              </a:rPr>
              <a:t>studentId</a:t>
            </a:r>
            <a:r>
              <a:rPr lang="en-US" sz="2000" dirty="0" smtClean="0">
                <a:latin typeface="Verdana" pitchFamily="34" charset="0"/>
              </a:rPr>
              <a:t>}/enrollments/{</a:t>
            </a:r>
            <a:r>
              <a:rPr lang="en-US" sz="2000" dirty="0" err="1" smtClean="0">
                <a:latin typeface="Verdana" pitchFamily="34" charset="0"/>
              </a:rPr>
              <a:t>courseId</a:t>
            </a:r>
            <a:r>
              <a:rPr lang="en-US" sz="2000" dirty="0" smtClean="0">
                <a:latin typeface="Verdana" pitchFamily="34" charset="0"/>
              </a:rPr>
              <a:t>}.{format}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GET /courses/{</a:t>
            </a:r>
            <a:r>
              <a:rPr lang="en-US" sz="2000" dirty="0" err="1">
                <a:latin typeface="Verdana" pitchFamily="34" charset="0"/>
              </a:rPr>
              <a:t>courseId</a:t>
            </a:r>
            <a:r>
              <a:rPr lang="en-US" sz="2000" dirty="0">
                <a:latin typeface="Verdana" pitchFamily="34" charset="0"/>
              </a:rPr>
              <a:t>}/enrollments.{format}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POST, DELETE </a:t>
            </a:r>
            <a:r>
              <a:rPr lang="en-US" sz="2000" dirty="0" smtClean="0">
                <a:latin typeface="Verdana" pitchFamily="34" charset="0"/>
              </a:rPr>
              <a:t>/courses</a:t>
            </a:r>
            <a:r>
              <a:rPr lang="en-US" sz="2000" dirty="0">
                <a:latin typeface="Verdana" pitchFamily="34" charset="0"/>
              </a:rPr>
              <a:t>/</a:t>
            </a:r>
            <a:r>
              <a:rPr lang="en-US" sz="2000" dirty="0" smtClean="0">
                <a:latin typeface="Verdana" pitchFamily="34" charset="0"/>
              </a:rPr>
              <a:t>{</a:t>
            </a:r>
            <a:r>
              <a:rPr lang="en-US" sz="2000" dirty="0" err="1" smtClean="0">
                <a:latin typeface="Verdana" pitchFamily="34" charset="0"/>
              </a:rPr>
              <a:t>courseId</a:t>
            </a:r>
            <a:r>
              <a:rPr lang="en-US" sz="2000" dirty="0">
                <a:latin typeface="Verdana" pitchFamily="34" charset="0"/>
              </a:rPr>
              <a:t>}/enrollments/</a:t>
            </a:r>
            <a:r>
              <a:rPr lang="en-US" sz="2000" dirty="0" smtClean="0">
                <a:latin typeface="Verdana" pitchFamily="34" charset="0"/>
              </a:rPr>
              <a:t>{</a:t>
            </a:r>
            <a:r>
              <a:rPr lang="en-US" sz="2000" dirty="0" err="1" smtClean="0">
                <a:latin typeface="Verdana" pitchFamily="34" charset="0"/>
              </a:rPr>
              <a:t>studentId</a:t>
            </a:r>
            <a:r>
              <a:rPr lang="en-US" sz="2000" dirty="0">
                <a:latin typeface="Verdana" pitchFamily="34" charset="0"/>
              </a:rPr>
              <a:t>}.{format</a:t>
            </a:r>
            <a:r>
              <a:rPr lang="en-US" sz="2000" dirty="0" smtClean="0">
                <a:latin typeface="Verdana" pitchFamily="34" charset="0"/>
              </a:rPr>
              <a:t>}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9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2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2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Touch Points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Routes (</a:t>
            </a:r>
            <a:r>
              <a:rPr lang="en-US" sz="2000" dirty="0" err="1" smtClean="0">
                <a:latin typeface="Verdana" pitchFamily="34" charset="0"/>
              </a:rPr>
              <a:t>Routes.java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Controller (e.g. </a:t>
            </a:r>
            <a:r>
              <a:rPr lang="en-US" sz="2000" dirty="0" err="1" smtClean="0">
                <a:latin typeface="Verdana" pitchFamily="34" charset="0"/>
              </a:rPr>
              <a:t>EnrollmentController.java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Service (e.g. </a:t>
            </a:r>
            <a:r>
              <a:rPr lang="en-US" sz="2000" dirty="0" err="1" smtClean="0">
                <a:latin typeface="Verdana" pitchFamily="34" charset="0"/>
              </a:rPr>
              <a:t>EnrollmentService.java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Create a Repository (e.g. </a:t>
            </a:r>
            <a:r>
              <a:rPr lang="en-US" sz="2000" dirty="0" err="1" smtClean="0">
                <a:latin typeface="Verdana" pitchFamily="34" charset="0"/>
              </a:rPr>
              <a:t>MongodbEnrollmentRepository.java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Add </a:t>
            </a:r>
            <a:r>
              <a:rPr lang="en-US" sz="2000" dirty="0" err="1" smtClean="0">
                <a:latin typeface="Verdana" pitchFamily="34" charset="0"/>
              </a:rPr>
              <a:t>Configuration.java</a:t>
            </a:r>
            <a:r>
              <a:rPr lang="en-US" sz="2000" dirty="0" smtClean="0">
                <a:latin typeface="Verdana" pitchFamily="34" charset="0"/>
              </a:rPr>
              <a:t> (stitch repository,</a:t>
            </a:r>
            <a:r>
              <a:rPr lang="en-US" sz="2000" dirty="0">
                <a:latin typeface="Verdana" pitchFamily="34" charset="0"/>
              </a:rPr>
              <a:t> controller</a:t>
            </a:r>
            <a:r>
              <a:rPr lang="en-US" sz="2000" dirty="0" smtClean="0">
                <a:latin typeface="Verdana" pitchFamily="34" charset="0"/>
              </a:rPr>
              <a:t>, service)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“getter” for controller</a:t>
            </a:r>
          </a:p>
        </p:txBody>
      </p:sp>
    </p:spTree>
    <p:extLst>
      <p:ext uri="{BB962C8B-B14F-4D97-AF65-F5344CB8AC3E}">
        <p14:creationId xmlns:p14="http://schemas.microsoft.com/office/powerpoint/2010/main" val="155932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Uniform Interface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Identification of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Resource manipulation via 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Hypermedia as the engine of application state (HATEOAS)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Self-descriptive messages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60" y="3080041"/>
            <a:ext cx="4422750" cy="32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HyperExpress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9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Hypermedia Linking (</a:t>
            </a:r>
            <a:r>
              <a:rPr lang="en-US" sz="2000" b="1" dirty="0" err="1" smtClean="0">
                <a:latin typeface="Verdana" pitchFamily="34" charset="0"/>
              </a:rPr>
              <a:t>HyperExpress</a:t>
            </a:r>
            <a:r>
              <a:rPr lang="en-US" sz="2000" b="1" dirty="0" smtClean="0">
                <a:latin typeface="Verdana" pitchFamily="34" charset="0"/>
              </a:rPr>
              <a:t>)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Classes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Link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LinkableObject</a:t>
            </a:r>
            <a:r>
              <a:rPr lang="en-US" sz="2000" dirty="0" smtClean="0">
                <a:latin typeface="Verdana" pitchFamily="34" charset="0"/>
              </a:rPr>
              <a:t> – wrapper for class links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LinkableCollection</a:t>
            </a:r>
            <a:r>
              <a:rPr lang="en-US" sz="2000" dirty="0" smtClean="0">
                <a:latin typeface="Verdana" pitchFamily="34" charset="0"/>
              </a:rPr>
              <a:t> – wrapper for collections</a:t>
            </a: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Interface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Linkable – defines the interface for </a:t>
            </a:r>
            <a:r>
              <a:rPr lang="en-US" sz="2000" dirty="0" err="1" smtClean="0">
                <a:latin typeface="Verdana" pitchFamily="34" charset="0"/>
              </a:rPr>
              <a:t>LinkableObject</a:t>
            </a:r>
            <a:r>
              <a:rPr lang="en-US" sz="2000" dirty="0" smtClean="0">
                <a:latin typeface="Verdana" pitchFamily="34" charset="0"/>
              </a:rPr>
              <a:t> and </a:t>
            </a:r>
            <a:r>
              <a:rPr lang="en-US" sz="2000" dirty="0" err="1" smtClean="0">
                <a:latin typeface="Verdana" pitchFamily="34" charset="0"/>
              </a:rPr>
              <a:t>LinkableCollection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Helpers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LinkUtils</a:t>
            </a:r>
            <a:endParaRPr lang="en-US" sz="2000" dirty="0" smtClean="0">
              <a:latin typeface="Verdana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>
                <a:latin typeface="Verdana" pitchFamily="34" charset="0"/>
              </a:rPr>
              <a:t>MapStringFormat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2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2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21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err="1" smtClean="0">
                <a:latin typeface="Verdana" pitchFamily="34" charset="0"/>
              </a:rPr>
              <a:t>RestExpress</a:t>
            </a:r>
            <a:r>
              <a:rPr lang="en-US" sz="2000" b="1" dirty="0" smtClean="0">
                <a:latin typeface="Verdana" pitchFamily="34" charset="0"/>
              </a:rPr>
              <a:t> Stack Links</a:t>
            </a:r>
            <a:endParaRPr lang="en-US" sz="2000" b="1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4"/>
              </a:rPr>
              <a:t>https</a:t>
            </a:r>
            <a:r>
              <a:rPr lang="en-US" sz="2000" dirty="0">
                <a:latin typeface="Verdana" pitchFamily="34" charset="0"/>
                <a:hlinkClick r:id="rId4"/>
              </a:rPr>
              <a:t>://netty.io</a:t>
            </a:r>
            <a:r>
              <a:rPr lang="en-US" sz="2000" dirty="0" smtClean="0">
                <a:latin typeface="Verdana" pitchFamily="34" charset="0"/>
                <a:hlinkClick r:id="rId4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5"/>
              </a:rPr>
              <a:t>http</a:t>
            </a:r>
            <a:r>
              <a:rPr lang="en-US" sz="2000" dirty="0">
                <a:latin typeface="Verdana" pitchFamily="34" charset="0"/>
                <a:hlinkClick r:id="rId5"/>
              </a:rPr>
              <a:t>://code.google.com/p/google-gson</a:t>
            </a:r>
            <a:r>
              <a:rPr lang="en-US" sz="2000" dirty="0" smtClean="0">
                <a:latin typeface="Verdana" pitchFamily="34" charset="0"/>
                <a:hlinkClick r:id="rId5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6"/>
              </a:rPr>
              <a:t>http</a:t>
            </a:r>
            <a:r>
              <a:rPr lang="en-US" sz="2000" dirty="0">
                <a:latin typeface="Verdana" pitchFamily="34" charset="0"/>
                <a:hlinkClick r:id="rId6"/>
              </a:rPr>
              <a:t>://xstream.codehaus.org</a:t>
            </a:r>
            <a:r>
              <a:rPr lang="en-US" sz="2000" dirty="0" smtClean="0">
                <a:latin typeface="Verdana" pitchFamily="34" charset="0"/>
                <a:hlinkClick r:id="rId6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7"/>
              </a:rPr>
              <a:t>http</a:t>
            </a:r>
            <a:r>
              <a:rPr lang="en-US" sz="2000" dirty="0">
                <a:latin typeface="Verdana" pitchFamily="34" charset="0"/>
                <a:hlinkClick r:id="rId7"/>
              </a:rPr>
              <a:t>://code.google.com/p/morphia</a:t>
            </a:r>
            <a:r>
              <a:rPr lang="en-US" sz="2000" dirty="0" smtClean="0">
                <a:latin typeface="Verdana" pitchFamily="34" charset="0"/>
                <a:hlinkClick r:id="rId7"/>
              </a:rPr>
              <a:t>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8"/>
              </a:rPr>
              <a:t>https</a:t>
            </a:r>
            <a:r>
              <a:rPr lang="en-US" sz="2000" dirty="0">
                <a:latin typeface="Verdana" pitchFamily="34" charset="0"/>
                <a:hlinkClick r:id="rId8"/>
              </a:rPr>
              <a:t>://github.com/mongodb/mongo-java-driver/</a:t>
            </a:r>
            <a:r>
              <a:rPr lang="en-US" sz="2000" dirty="0" smtClean="0">
                <a:latin typeface="Verdana" pitchFamily="34" charset="0"/>
                <a:hlinkClick r:id="rId8"/>
              </a:rPr>
              <a:t>downloads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9"/>
              </a:rPr>
              <a:t>https</a:t>
            </a:r>
            <a:r>
              <a:rPr lang="en-US" sz="2000" dirty="0">
                <a:latin typeface="Verdana" pitchFamily="34" charset="0"/>
                <a:hlinkClick r:id="rId9"/>
              </a:rPr>
              <a:t>://github.com/RestExpress/</a:t>
            </a:r>
            <a:r>
              <a:rPr lang="en-US" sz="2000" dirty="0" smtClean="0">
                <a:latin typeface="Verdana" pitchFamily="34" charset="0"/>
                <a:hlinkClick r:id="rId9"/>
              </a:rPr>
              <a:t>Syntaxe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10"/>
              </a:rPr>
              <a:t>https</a:t>
            </a:r>
            <a:r>
              <a:rPr lang="en-US" sz="2000" dirty="0">
                <a:latin typeface="Verdana" pitchFamily="34" charset="0"/>
                <a:hlinkClick r:id="rId10"/>
              </a:rPr>
              <a:t>://github.com/tfredrich/</a:t>
            </a:r>
            <a:r>
              <a:rPr lang="en-US" sz="2000" dirty="0" smtClean="0">
                <a:latin typeface="Verdana" pitchFamily="34" charset="0"/>
                <a:hlinkClick r:id="rId10"/>
              </a:rPr>
              <a:t>DateAdapterJ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11"/>
              </a:rPr>
              <a:t>https</a:t>
            </a:r>
            <a:r>
              <a:rPr lang="en-US" sz="2000" dirty="0">
                <a:latin typeface="Verdana" pitchFamily="34" charset="0"/>
                <a:hlinkClick r:id="rId11"/>
              </a:rPr>
              <a:t>://github.com/tfredrich/Domain-</a:t>
            </a:r>
            <a:r>
              <a:rPr lang="en-US" sz="2000" dirty="0" smtClean="0">
                <a:latin typeface="Verdana" pitchFamily="34" charset="0"/>
                <a:hlinkClick r:id="rId11"/>
              </a:rPr>
              <a:t>Eventing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12"/>
              </a:rPr>
              <a:t>https://github.com/RestExpress/</a:t>
            </a:r>
            <a:r>
              <a:rPr lang="en-US" sz="2000" dirty="0" smtClean="0">
                <a:latin typeface="Verdana" pitchFamily="34" charset="0"/>
                <a:hlinkClick r:id="rId12"/>
              </a:rPr>
              <a:t>HyperExpress</a:t>
            </a:r>
            <a:endParaRPr lang="en-US" sz="2000" dirty="0" smtClean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  <a:hlinkClick r:id="rId13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13"/>
              </a:rPr>
              <a:t>https</a:t>
            </a:r>
            <a:r>
              <a:rPr lang="en-US" sz="2000" dirty="0">
                <a:latin typeface="Verdana" pitchFamily="34" charset="0"/>
                <a:hlinkClick r:id="rId13"/>
              </a:rPr>
              <a:t>://github.com/</a:t>
            </a:r>
            <a:r>
              <a:rPr lang="en-US" sz="2000" dirty="0" smtClean="0">
                <a:latin typeface="Verdana" pitchFamily="34" charset="0"/>
                <a:hlinkClick r:id="rId13"/>
              </a:rPr>
              <a:t>RestExpress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14"/>
              </a:rPr>
              <a:t>https://github.com/RestExpress/RestExpress-</a:t>
            </a:r>
            <a:r>
              <a:rPr lang="en-US" sz="2000" dirty="0" smtClean="0">
                <a:latin typeface="Verdana" pitchFamily="34" charset="0"/>
                <a:hlinkClick r:id="rId14"/>
              </a:rPr>
              <a:t>Scaffold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3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151706"/>
            <a:ext cx="8404225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Additional Resources: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>
                <a:latin typeface="Verdana" pitchFamily="34" charset="0"/>
              </a:rPr>
              <a:t>REST API Design Rulebook</a:t>
            </a:r>
            <a:r>
              <a:rPr lang="en-US" sz="2000" dirty="0">
                <a:latin typeface="Verdana" pitchFamily="34" charset="0"/>
              </a:rPr>
              <a:t>, Mark Masse, 2011,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RESTful</a:t>
            </a:r>
            <a:r>
              <a:rPr lang="en-US" sz="2000" i="1" dirty="0" smtClean="0">
                <a:latin typeface="Verdana" pitchFamily="34" charset="0"/>
              </a:rPr>
              <a:t> </a:t>
            </a:r>
            <a:r>
              <a:rPr lang="en-US" sz="2000" i="1" dirty="0">
                <a:latin typeface="Verdana" pitchFamily="34" charset="0"/>
              </a:rPr>
              <a:t>Web Services</a:t>
            </a:r>
            <a:r>
              <a:rPr lang="en-US" sz="2000" dirty="0">
                <a:latin typeface="Verdana" pitchFamily="34" charset="0"/>
              </a:rPr>
              <a:t>, Leonard Richardson and Sam Ruby, 2008,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RESTful</a:t>
            </a:r>
            <a:r>
              <a:rPr lang="en-US" sz="2000" i="1" dirty="0" smtClean="0">
                <a:latin typeface="Verdana" pitchFamily="34" charset="0"/>
              </a:rPr>
              <a:t> </a:t>
            </a:r>
            <a:r>
              <a:rPr lang="en-US" sz="2000" i="1" dirty="0">
                <a:latin typeface="Verdana" pitchFamily="34" charset="0"/>
              </a:rPr>
              <a:t>Web Services Cookbook</a:t>
            </a:r>
            <a:r>
              <a:rPr lang="en-US" sz="2000" dirty="0">
                <a:latin typeface="Verdana" pitchFamily="34" charset="0"/>
              </a:rPr>
              <a:t>, </a:t>
            </a:r>
            <a:r>
              <a:rPr lang="en-US" sz="2000" dirty="0" err="1">
                <a:latin typeface="Verdana" pitchFamily="34" charset="0"/>
              </a:rPr>
              <a:t>Subbu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err="1">
                <a:latin typeface="Verdana" pitchFamily="34" charset="0"/>
              </a:rPr>
              <a:t>Allamaraju</a:t>
            </a:r>
            <a:r>
              <a:rPr lang="en-US" sz="2000" dirty="0">
                <a:latin typeface="Verdana" pitchFamily="34" charset="0"/>
              </a:rPr>
              <a:t>, 2010, O’Reilly Media,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REST </a:t>
            </a:r>
            <a:r>
              <a:rPr lang="en-US" sz="2000" i="1" dirty="0">
                <a:latin typeface="Verdana" pitchFamily="34" charset="0"/>
              </a:rPr>
              <a:t>in Practice: Hypermedia and Systems Architecture</a:t>
            </a:r>
            <a:r>
              <a:rPr lang="en-US" sz="2000" dirty="0">
                <a:latin typeface="Verdana" pitchFamily="34" charset="0"/>
              </a:rPr>
              <a:t>, Jim Webber, et al., 2010, O’Reilly Media, Inc</a:t>
            </a:r>
            <a:r>
              <a:rPr lang="en-US" sz="2000" dirty="0" smtClean="0">
                <a:latin typeface="Verdana" pitchFamily="34" charset="0"/>
              </a:rPr>
              <a:t>.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Service Design Patterns</a:t>
            </a:r>
            <a:r>
              <a:rPr lang="en-US" sz="2000" dirty="0" smtClean="0">
                <a:latin typeface="Verdana" pitchFamily="34" charset="0"/>
              </a:rPr>
              <a:t>, Robert </a:t>
            </a:r>
            <a:r>
              <a:rPr lang="en-US" sz="2000" dirty="0" err="1" smtClean="0">
                <a:latin typeface="Verdana" pitchFamily="34" charset="0"/>
              </a:rPr>
              <a:t>Daigneau</a:t>
            </a:r>
            <a:r>
              <a:rPr lang="en-US" sz="2000" dirty="0" smtClean="0">
                <a:latin typeface="Verdana" pitchFamily="34" charset="0"/>
              </a:rPr>
              <a:t>, 2012, Pearson Education,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Verdana" pitchFamily="34" charset="0"/>
              </a:rPr>
              <a:t>SOA with REST</a:t>
            </a:r>
            <a:r>
              <a:rPr lang="en-US" sz="2000" dirty="0" smtClean="0">
                <a:latin typeface="Verdana" pitchFamily="34" charset="0"/>
              </a:rPr>
              <a:t>, Thomas </a:t>
            </a:r>
            <a:r>
              <a:rPr lang="en-US" sz="2000" dirty="0" err="1" smtClean="0">
                <a:latin typeface="Verdana" pitchFamily="34" charset="0"/>
              </a:rPr>
              <a:t>Erl</a:t>
            </a:r>
            <a:r>
              <a:rPr lang="en-US" sz="2000" dirty="0" smtClean="0">
                <a:latin typeface="Verdana" pitchFamily="34" charset="0"/>
              </a:rPr>
              <a:t>, et. al., 2013, SOA Systems Inc.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err="1" smtClean="0">
                <a:latin typeface="Verdana" pitchFamily="34" charset="0"/>
              </a:rPr>
              <a:t>NoSQL</a:t>
            </a:r>
            <a:r>
              <a:rPr lang="en-US" sz="2000" i="1" dirty="0" smtClean="0">
                <a:latin typeface="Verdana" pitchFamily="34" charset="0"/>
              </a:rPr>
              <a:t> Distilled</a:t>
            </a:r>
            <a:r>
              <a:rPr lang="en-US" sz="2000" dirty="0" smtClean="0">
                <a:latin typeface="Verdana" pitchFamily="34" charset="0"/>
              </a:rPr>
              <a:t>, </a:t>
            </a:r>
            <a:r>
              <a:rPr lang="en-US" sz="2000" dirty="0" err="1" smtClean="0">
                <a:latin typeface="Verdana" pitchFamily="34" charset="0"/>
              </a:rPr>
              <a:t>Pramod</a:t>
            </a:r>
            <a:r>
              <a:rPr lang="en-US" sz="2000" dirty="0" smtClean="0">
                <a:latin typeface="Verdana" pitchFamily="34" charset="0"/>
              </a:rPr>
              <a:t> J. </a:t>
            </a:r>
            <a:r>
              <a:rPr lang="en-US" sz="2000" dirty="0" err="1" smtClean="0">
                <a:latin typeface="Verdana" pitchFamily="34" charset="0"/>
              </a:rPr>
              <a:t>Sadalage</a:t>
            </a:r>
            <a:r>
              <a:rPr lang="en-US" sz="2000" dirty="0" smtClean="0">
                <a:latin typeface="Verdana" pitchFamily="34" charset="0"/>
              </a:rPr>
              <a:t> and Martin Fowler, 2013, Pearson Education, Inc.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4"/>
              </a:rPr>
              <a:t>http://</a:t>
            </a:r>
            <a:r>
              <a:rPr lang="en-US" sz="2000" dirty="0" smtClean="0">
                <a:latin typeface="Verdana" pitchFamily="34" charset="0"/>
                <a:hlinkClick r:id="rId4"/>
              </a:rPr>
              <a:t>www.RestApiTutorial.com/</a:t>
            </a:r>
            <a:endParaRPr lang="en-US" sz="2000" dirty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  <a:hlinkClick r:id="rId5"/>
              </a:rPr>
              <a:t>https://github.com/</a:t>
            </a:r>
            <a:r>
              <a:rPr lang="en-US" sz="2000" dirty="0" smtClean="0">
                <a:latin typeface="Verdana" pitchFamily="34" charset="0"/>
                <a:hlinkClick r:id="rId5"/>
              </a:rPr>
              <a:t>RestExpress/RestExpress/wiki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9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Title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85980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Identification of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Identified </a:t>
            </a:r>
            <a:r>
              <a:rPr lang="en-US" sz="2000" dirty="0">
                <a:latin typeface="Verdana" pitchFamily="34" charset="0"/>
              </a:rPr>
              <a:t>by URIs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Multiple URIs may refer to same resource.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Naming </a:t>
            </a:r>
            <a:r>
              <a:rPr lang="en-US" sz="2000" dirty="0">
                <a:latin typeface="Verdana" pitchFamily="34" charset="0"/>
              </a:rPr>
              <a:t>URIs is key to usability [BEST PRACTICE</a:t>
            </a:r>
            <a:r>
              <a:rPr lang="en-US" sz="2000" dirty="0" smtClean="0">
                <a:latin typeface="Verdana" pitchFamily="34" charset="0"/>
              </a:rPr>
              <a:t>]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Nouns </a:t>
            </a:r>
            <a:r>
              <a:rPr lang="en-US" sz="2000" dirty="0">
                <a:latin typeface="Verdana" pitchFamily="34" charset="0"/>
              </a:rPr>
              <a:t>vs. </a:t>
            </a:r>
            <a:r>
              <a:rPr lang="en-US" sz="2000" dirty="0" smtClean="0">
                <a:latin typeface="Verdana" pitchFamily="34" charset="0"/>
              </a:rPr>
              <a:t>verbs (things </a:t>
            </a:r>
            <a:r>
              <a:rPr lang="en-US" sz="2000" dirty="0">
                <a:latin typeface="Verdana" pitchFamily="34" charset="0"/>
              </a:rPr>
              <a:t>vs. </a:t>
            </a:r>
            <a:r>
              <a:rPr lang="en-US" sz="2000" dirty="0" smtClean="0">
                <a:latin typeface="Verdana" pitchFamily="34" charset="0"/>
              </a:rPr>
              <a:t>actions)</a:t>
            </a:r>
            <a:endParaRPr lang="en-US" sz="2000" dirty="0">
              <a:latin typeface="Verdana" pitchFamily="34" charset="0"/>
            </a:endParaRPr>
          </a:p>
          <a:p>
            <a:endParaRPr lang="en-US" sz="2000" dirty="0">
              <a:latin typeface="Verdana" pitchFamily="34" charset="0"/>
            </a:endParaRPr>
          </a:p>
          <a:p>
            <a:r>
              <a:rPr lang="en-US" sz="2000" dirty="0" smtClean="0">
                <a:latin typeface="Verdana" pitchFamily="34" charset="0"/>
              </a:rPr>
              <a:t>For example: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4"/>
              </a:rPr>
              <a:t>http://example.com/customers/42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5"/>
              </a:rPr>
              <a:t>http://example.com/customers/42/orders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6"/>
              </a:rPr>
              <a:t>http://example.com/customers/42/orders/33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  <a:hlinkClick r:id="rId7"/>
              </a:rPr>
              <a:t>http://example.com/processes/annual-tax-increase/2012</a:t>
            </a:r>
            <a:endParaRPr lang="en-US" sz="20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01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8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380351"/>
            <a:ext cx="7134147" cy="3768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3" y="1303338"/>
            <a:ext cx="840422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Resource Manipulation via Representations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Part of the resource state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Transferred between client and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Verdana" pitchFamily="34" charset="0"/>
              </a:rPr>
              <a:t>Typically JSON </a:t>
            </a:r>
            <a:r>
              <a:rPr lang="en-US" sz="2000" dirty="0" smtClean="0">
                <a:latin typeface="Verdana" pitchFamily="34" charset="0"/>
              </a:rPr>
              <a:t>(historically </a:t>
            </a:r>
            <a:r>
              <a:rPr lang="en-US" sz="2000" dirty="0">
                <a:latin typeface="Verdana" pitchFamily="34" charset="0"/>
              </a:rPr>
              <a:t>XML</a:t>
            </a:r>
            <a:r>
              <a:rPr lang="en-US" sz="2000" dirty="0" smtClean="0">
                <a:latin typeface="Verdan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082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6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Hypermedia As The Engine Of Application State (HATEOAS)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More advanced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Recommend at a minimum, Location header on create: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Location: </a:t>
            </a:r>
            <a:r>
              <a:rPr lang="en-US" sz="2000" dirty="0" smtClean="0">
                <a:latin typeface="Verdana" pitchFamily="34" charset="0"/>
                <a:hlinkClick r:id="rId4"/>
              </a:rPr>
              <a:t>http://example.com/customers/43</a:t>
            </a:r>
            <a:endParaRPr lang="en-US" sz="2000" dirty="0" smtClean="0">
              <a:latin typeface="Verdana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Verdana" pitchFamily="34" charset="0"/>
            </a:endParaRPr>
          </a:p>
          <a:p>
            <a:r>
              <a:rPr lang="en-US" sz="2000" b="1" dirty="0" smtClean="0">
                <a:latin typeface="Verdana" pitchFamily="34" charset="0"/>
              </a:rPr>
              <a:t>Example “Order”:</a:t>
            </a:r>
          </a:p>
          <a:p>
            <a:r>
              <a:rPr lang="en-US" sz="2000" dirty="0" smtClean="0">
                <a:latin typeface="Verdana" pitchFamily="34" charset="0"/>
              </a:rPr>
              <a:t>{“id”:33,”items_sold”:3,”customer”:{”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</a:t>
            </a:r>
            <a:r>
              <a:rPr lang="en-US" sz="2000" dirty="0" smtClean="0">
                <a:latin typeface="Verdana" pitchFamily="34" charset="0"/>
                <a:hlinkClick r:id="rId5"/>
              </a:rPr>
              <a:t>”http://example.com/customers/42”</a:t>
            </a:r>
            <a:r>
              <a:rPr lang="en-US" sz="2000" dirty="0" smtClean="0">
                <a:latin typeface="Verdana" pitchFamily="34" charset="0"/>
              </a:rPr>
              <a:t>},</a:t>
            </a:r>
          </a:p>
          <a:p>
            <a:r>
              <a:rPr lang="en-US" sz="2000" dirty="0" smtClean="0">
                <a:latin typeface="Verdana" pitchFamily="34" charset="0"/>
              </a:rPr>
              <a:t>“links”:[</a:t>
            </a:r>
          </a:p>
          <a:p>
            <a:r>
              <a:rPr lang="en-US" sz="2000" dirty="0" smtClean="0">
                <a:latin typeface="Verdana" pitchFamily="34" charset="0"/>
              </a:rPr>
              <a:t>{“</a:t>
            </a:r>
            <a:r>
              <a:rPr lang="en-US" sz="2000" dirty="0" err="1" smtClean="0">
                <a:latin typeface="Verdana" pitchFamily="34" charset="0"/>
              </a:rPr>
              <a:t>rel</a:t>
            </a:r>
            <a:r>
              <a:rPr lang="en-US" sz="2000" dirty="0" smtClean="0">
                <a:latin typeface="Verdana" pitchFamily="34" charset="0"/>
              </a:rPr>
              <a:t>”:”self”, 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 </a:t>
            </a:r>
            <a:r>
              <a:rPr lang="en-US" sz="2000" dirty="0" smtClean="0">
                <a:latin typeface="Verdana" pitchFamily="34" charset="0"/>
                <a:hlinkClick r:id="rId6"/>
              </a:rPr>
              <a:t>”http://example.com/customers/42/orders/33”</a:t>
            </a:r>
            <a:r>
              <a:rPr lang="en-US" sz="2000" dirty="0" smtClean="0">
                <a:latin typeface="Verdana" pitchFamily="34" charset="0"/>
              </a:rPr>
              <a:t>},</a:t>
            </a:r>
          </a:p>
          <a:p>
            <a:r>
              <a:rPr lang="en-US" sz="2000" dirty="0" smtClean="0">
                <a:latin typeface="Verdana" pitchFamily="34" charset="0"/>
              </a:rPr>
              <a:t>{“</a:t>
            </a:r>
            <a:r>
              <a:rPr lang="en-US" sz="2000" dirty="0" err="1" smtClean="0">
                <a:latin typeface="Verdana" pitchFamily="34" charset="0"/>
              </a:rPr>
              <a:t>rel</a:t>
            </a:r>
            <a:r>
              <a:rPr lang="en-US" sz="2000" dirty="0" smtClean="0">
                <a:latin typeface="Verdana" pitchFamily="34" charset="0"/>
              </a:rPr>
              <a:t>”:”</a:t>
            </a:r>
            <a:r>
              <a:rPr lang="en-US" sz="2000" dirty="0" err="1" smtClean="0">
                <a:latin typeface="Verdana" pitchFamily="34" charset="0"/>
              </a:rPr>
              <a:t>related”,”title”:”order</a:t>
            </a:r>
            <a:r>
              <a:rPr lang="en-US" sz="2000" dirty="0" smtClean="0">
                <a:latin typeface="Verdana" pitchFamily="34" charset="0"/>
              </a:rPr>
              <a:t> line-items”,”</a:t>
            </a:r>
            <a:r>
              <a:rPr lang="en-US" sz="2000" dirty="0" err="1" smtClean="0">
                <a:latin typeface="Verdana" pitchFamily="34" charset="0"/>
              </a:rPr>
              <a:t>href</a:t>
            </a:r>
            <a:r>
              <a:rPr lang="en-US" sz="2000" dirty="0" smtClean="0">
                <a:latin typeface="Verdana" pitchFamily="34" charset="0"/>
              </a:rPr>
              <a:t>”:</a:t>
            </a:r>
            <a:r>
              <a:rPr lang="en-US" sz="2000" dirty="0" smtClean="0">
                <a:latin typeface="Verdana" pitchFamily="34" charset="0"/>
                <a:hlinkClick r:id="rId7"/>
              </a:rPr>
              <a:t>”http://example.com/customers/32/orders/33/line-items”</a:t>
            </a:r>
            <a:r>
              <a:rPr lang="en-US" sz="2000" dirty="0" smtClean="0">
                <a:latin typeface="Verdana" pitchFamily="34" charset="0"/>
              </a:rPr>
              <a:t>}</a:t>
            </a:r>
          </a:p>
          <a:p>
            <a:r>
              <a:rPr lang="en-US" sz="2000" dirty="0" smtClean="0">
                <a:latin typeface="Verdana" pitchFamily="34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118284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9153525" cy="6848475"/>
            <a:chOff x="0" y="9525"/>
            <a:chExt cx="9153525" cy="6848475"/>
          </a:xfrm>
        </p:grpSpPr>
        <p:pic>
          <p:nvPicPr>
            <p:cNvPr id="7" name="Picture 6" descr="TechSumm_ppt_bkgrd_Other_test_Part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25"/>
              <a:ext cx="9153525" cy="684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bootcamp_bann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008" y="244723"/>
              <a:ext cx="1756557" cy="82710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1313" y="1303338"/>
            <a:ext cx="8404225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b="1" dirty="0" smtClean="0">
                <a:latin typeface="Verdana" pitchFamily="34" charset="0"/>
              </a:rPr>
              <a:t>Self-Descriptive Messages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Visibility</a:t>
            </a:r>
            <a:r>
              <a:rPr lang="en-US" sz="2000" dirty="0">
                <a:latin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</a:rPr>
              <a:t>due to: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Standard HTTP methods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Understandable </a:t>
            </a:r>
            <a:r>
              <a:rPr lang="en-US" sz="2000" dirty="0">
                <a:latin typeface="Verdana" pitchFamily="34" charset="0"/>
              </a:rPr>
              <a:t>r</a:t>
            </a:r>
            <a:r>
              <a:rPr lang="en-US" sz="2000" dirty="0" smtClean="0">
                <a:latin typeface="Verdana" pitchFamily="34" charset="0"/>
              </a:rPr>
              <a:t>esource names (URIs)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Control data (HTTP headers)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Media Types &amp; negotiations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Verdana" pitchFamily="34" charset="0"/>
              </a:rPr>
              <a:t>Returned data (representations)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81" y="2824011"/>
            <a:ext cx="3317344" cy="35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2441</Words>
  <Application>Microsoft Macintosh PowerPoint</Application>
  <PresentationFormat>On-screen Show (4:3)</PresentationFormat>
  <Paragraphs>455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RestExpress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It!</vt:lpstr>
      <vt:lpstr>PowerPoint Presentation</vt:lpstr>
      <vt:lpstr>PowerPoint Presentation</vt:lpstr>
      <vt:lpstr>PowerPoint Presentation</vt:lpstr>
      <vt:lpstr>MongoDB and RestExpress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It!</vt:lpstr>
      <vt:lpstr>PowerPoint Presentation</vt:lpstr>
      <vt:lpstr>Domain Validation</vt:lpstr>
      <vt:lpstr>PowerPoint Presentation</vt:lpstr>
      <vt:lpstr>SubPub</vt:lpstr>
      <vt:lpstr>PowerPoint Presentation</vt:lpstr>
      <vt:lpstr>PowerPoint Presentation</vt:lpstr>
      <vt:lpstr>PowerPoint Presentation</vt:lpstr>
      <vt:lpstr>Advanced RestExpress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It!</vt:lpstr>
      <vt:lpstr>PowerPoint Presentation</vt:lpstr>
      <vt:lpstr>HATEOAS</vt:lpstr>
      <vt:lpstr>PowerPoint Presentation</vt:lpstr>
      <vt:lpstr>Let’s Do It!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Todd Fredrich</cp:lastModifiedBy>
  <cp:revision>391</cp:revision>
  <dcterms:created xsi:type="dcterms:W3CDTF">2012-08-22T13:38:39Z</dcterms:created>
  <dcterms:modified xsi:type="dcterms:W3CDTF">2013-03-27T22:10:52Z</dcterms:modified>
</cp:coreProperties>
</file>